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4.jpg" ContentType="image/png"/>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37"/>
  </p:notesMasterIdLst>
  <p:sldIdLst>
    <p:sldId id="3825" r:id="rId5"/>
    <p:sldId id="3826" r:id="rId6"/>
    <p:sldId id="3840" r:id="rId7"/>
    <p:sldId id="3842" r:id="rId8"/>
    <p:sldId id="3843" r:id="rId9"/>
    <p:sldId id="3844" r:id="rId10"/>
    <p:sldId id="3845" r:id="rId11"/>
    <p:sldId id="3846" r:id="rId12"/>
    <p:sldId id="3847" r:id="rId13"/>
    <p:sldId id="3848" r:id="rId14"/>
    <p:sldId id="3849" r:id="rId15"/>
    <p:sldId id="3791" r:id="rId16"/>
    <p:sldId id="3831" r:id="rId17"/>
    <p:sldId id="3792" r:id="rId18"/>
    <p:sldId id="3830" r:id="rId19"/>
    <p:sldId id="3794" r:id="rId20"/>
    <p:sldId id="3832" r:id="rId21"/>
    <p:sldId id="3833" r:id="rId22"/>
    <p:sldId id="3836" r:id="rId23"/>
    <p:sldId id="3837" r:id="rId24"/>
    <p:sldId id="3841" r:id="rId25"/>
    <p:sldId id="257" r:id="rId26"/>
    <p:sldId id="258" r:id="rId27"/>
    <p:sldId id="259" r:id="rId28"/>
    <p:sldId id="260" r:id="rId29"/>
    <p:sldId id="261" r:id="rId30"/>
    <p:sldId id="262" r:id="rId31"/>
    <p:sldId id="263" r:id="rId32"/>
    <p:sldId id="264" r:id="rId33"/>
    <p:sldId id="3838" r:id="rId34"/>
    <p:sldId id="3839" r:id="rId35"/>
    <p:sldId id="26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DD7C7"/>
    <a:srgbClr val="2CD8A3"/>
    <a:srgbClr val="1D9B74"/>
    <a:srgbClr val="21A77E"/>
    <a:srgbClr val="1361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8015" autoAdjust="0"/>
  </p:normalViewPr>
  <p:slideViewPr>
    <p:cSldViewPr snapToGrid="0">
      <p:cViewPr varScale="1">
        <p:scale>
          <a:sx n="111" d="100"/>
          <a:sy n="111" d="100"/>
        </p:scale>
        <p:origin x="510" y="102"/>
      </p:cViewPr>
      <p:guideLst>
        <p:guide orient="horz" pos="1200"/>
        <p:guide orient="horz" pos="3408"/>
        <p:guide pos="6936"/>
        <p:guide pos="744"/>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3/23/2023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1/ </a:t>
            </a:r>
            <a:r>
              <a:rPr lang="en-US" sz="4000" dirty="0" err="1"/>
              <a:t>Quản</a:t>
            </a:r>
            <a:r>
              <a:rPr lang="en-US" sz="4000" dirty="0"/>
              <a:t> </a:t>
            </a:r>
            <a:r>
              <a:rPr lang="en-US" sz="4000" dirty="0" err="1"/>
              <a:t>lý</a:t>
            </a:r>
            <a:r>
              <a:rPr lang="en-US" sz="4000" dirty="0"/>
              <a:t> </a:t>
            </a:r>
            <a:r>
              <a:rPr lang="en-US" sz="4000" dirty="0" err="1"/>
              <a:t>nhân</a:t>
            </a:r>
            <a:r>
              <a:rPr lang="en-US" sz="4000" dirty="0"/>
              <a:t> </a:t>
            </a:r>
            <a:r>
              <a:rPr lang="en-US" sz="4000" dirty="0" err="1"/>
              <a:t>sự</a:t>
            </a:r>
            <a:r>
              <a:rPr lang="en-US" sz="4000" dirty="0"/>
              <a:t> </a:t>
            </a:r>
            <a:r>
              <a:rPr lang="en-US" sz="4000" dirty="0" err="1"/>
              <a:t>dễ</a:t>
            </a:r>
            <a:r>
              <a:rPr lang="en-US" sz="4000" dirty="0"/>
              <a:t> </a:t>
            </a:r>
            <a:r>
              <a:rPr lang="en-US" sz="4000" dirty="0" err="1"/>
              <a:t>dàng</a:t>
            </a:r>
            <a:r>
              <a:rPr lang="en-US" sz="4000" dirty="0"/>
              <a:t>, </a:t>
            </a:r>
            <a:r>
              <a:rPr lang="en-US" sz="4000" dirty="0" err="1"/>
              <a:t>linh</a:t>
            </a:r>
            <a:r>
              <a:rPr lang="en-US" sz="4000" dirty="0"/>
              <a:t> </a:t>
            </a:r>
            <a:r>
              <a:rPr lang="en-US" sz="4000" dirty="0" err="1"/>
              <a:t>hoạt</a:t>
            </a:r>
            <a:r>
              <a:rPr lang="en-US" sz="4000" dirty="0"/>
              <a:t>.</a:t>
            </a:r>
          </a:p>
          <a:p>
            <a:r>
              <a:rPr lang="en-US" sz="4000" dirty="0"/>
              <a:t>2/ </a:t>
            </a:r>
            <a:r>
              <a:rPr lang="en-US" sz="4000" dirty="0" err="1"/>
              <a:t>Quản</a:t>
            </a:r>
            <a:r>
              <a:rPr lang="en-US" sz="4000" dirty="0"/>
              <a:t> </a:t>
            </a:r>
            <a:r>
              <a:rPr lang="en-US" sz="4000" dirty="0" err="1"/>
              <a:t>lý</a:t>
            </a:r>
            <a:r>
              <a:rPr lang="en-US" sz="4000" dirty="0"/>
              <a:t> </a:t>
            </a:r>
            <a:r>
              <a:rPr lang="en-US" sz="4000" dirty="0" err="1"/>
              <a:t>đơn</a:t>
            </a:r>
            <a:r>
              <a:rPr lang="en-US" sz="4000" dirty="0"/>
              <a:t> </a:t>
            </a:r>
            <a:r>
              <a:rPr lang="en-US" sz="4000" dirty="0" err="1"/>
              <a:t>hàng</a:t>
            </a:r>
            <a:r>
              <a:rPr lang="en-US" sz="4000" dirty="0"/>
              <a:t> 1 </a:t>
            </a:r>
            <a:r>
              <a:rPr lang="en-US" sz="4000" dirty="0" err="1"/>
              <a:t>cách</a:t>
            </a:r>
            <a:r>
              <a:rPr lang="en-US" sz="4000" dirty="0"/>
              <a:t> </a:t>
            </a:r>
            <a:r>
              <a:rPr lang="en-US" sz="4000" dirty="0" err="1"/>
              <a:t>chính</a:t>
            </a:r>
            <a:r>
              <a:rPr lang="en-US" sz="4000" dirty="0"/>
              <a:t> </a:t>
            </a:r>
            <a:r>
              <a:rPr lang="en-US" sz="4000" dirty="0" err="1"/>
              <a:t>xác</a:t>
            </a:r>
            <a:r>
              <a:rPr lang="en-US" sz="4000" dirty="0"/>
              <a:t>, </a:t>
            </a:r>
            <a:r>
              <a:rPr lang="en-US" sz="4000" dirty="0" err="1"/>
              <a:t>cụ</a:t>
            </a:r>
            <a:r>
              <a:rPr lang="en-US" sz="4000" dirty="0"/>
              <a:t> </a:t>
            </a:r>
            <a:r>
              <a:rPr lang="en-US" sz="4000" dirty="0" err="1"/>
              <a:t>thể</a:t>
            </a:r>
            <a:r>
              <a:rPr lang="en-US" sz="4000" dirty="0"/>
              <a:t>.</a:t>
            </a:r>
          </a:p>
          <a:p>
            <a:r>
              <a:rPr lang="en-US" sz="4000" dirty="0"/>
              <a:t>3/ </a:t>
            </a:r>
            <a:r>
              <a:rPr lang="en-US" sz="4000" dirty="0" err="1"/>
              <a:t>Thông</a:t>
            </a:r>
            <a:r>
              <a:rPr lang="en-US" sz="4000" dirty="0"/>
              <a:t> tin </a:t>
            </a:r>
            <a:r>
              <a:rPr lang="en-US" sz="4000" dirty="0" err="1"/>
              <a:t>khách</a:t>
            </a:r>
            <a:r>
              <a:rPr lang="en-US" sz="4000" dirty="0"/>
              <a:t> </a:t>
            </a:r>
            <a:r>
              <a:rPr lang="en-US" sz="4000" dirty="0" err="1"/>
              <a:t>hàng</a:t>
            </a:r>
            <a:r>
              <a:rPr lang="en-US" sz="4000" dirty="0"/>
              <a:t> </a:t>
            </a:r>
            <a:r>
              <a:rPr lang="en-US" sz="4000" dirty="0" err="1"/>
              <a:t>tiềm</a:t>
            </a:r>
            <a:r>
              <a:rPr lang="en-US" sz="4000" dirty="0"/>
              <a:t> </a:t>
            </a:r>
            <a:r>
              <a:rPr lang="en-US" sz="4000" dirty="0" err="1"/>
              <a:t>năng</a:t>
            </a:r>
            <a:r>
              <a:rPr lang="en-US" sz="4000" dirty="0"/>
              <a:t> </a:t>
            </a:r>
            <a:r>
              <a:rPr lang="en-US" sz="4000" dirty="0" err="1"/>
              <a:t>được</a:t>
            </a:r>
            <a:r>
              <a:rPr lang="en-US" sz="4000" dirty="0"/>
              <a:t> </a:t>
            </a:r>
            <a:r>
              <a:rPr lang="en-US" sz="4000" dirty="0" err="1"/>
              <a:t>bảo</a:t>
            </a:r>
            <a:r>
              <a:rPr lang="en-US" sz="4000" dirty="0"/>
              <a:t> </a:t>
            </a:r>
            <a:r>
              <a:rPr lang="en-US" sz="4000" dirty="0" err="1"/>
              <a:t>mật</a:t>
            </a:r>
            <a:r>
              <a:rPr lang="en-US" sz="4000" dirty="0"/>
              <a:t>.</a:t>
            </a:r>
          </a:p>
          <a:p>
            <a:r>
              <a:rPr lang="en-US" sz="4000" dirty="0"/>
              <a:t>4/ </a:t>
            </a:r>
            <a:r>
              <a:rPr lang="en-US" sz="4000" dirty="0" err="1"/>
              <a:t>Kết</a:t>
            </a:r>
            <a:r>
              <a:rPr lang="en-US" sz="4000" dirty="0"/>
              <a:t> </a:t>
            </a:r>
            <a:r>
              <a:rPr lang="en-US" sz="4000" dirty="0" err="1"/>
              <a:t>nối</a:t>
            </a:r>
            <a:r>
              <a:rPr lang="en-US" sz="4000" dirty="0"/>
              <a:t> </a:t>
            </a:r>
            <a:r>
              <a:rPr lang="en-US" sz="4000" dirty="0" err="1"/>
              <a:t>được</a:t>
            </a:r>
            <a:r>
              <a:rPr lang="en-US" sz="4000" dirty="0"/>
              <a:t> </a:t>
            </a:r>
            <a:r>
              <a:rPr lang="en-US" sz="4000" dirty="0" err="1"/>
              <a:t>nhiều</a:t>
            </a:r>
            <a:r>
              <a:rPr lang="en-US" sz="4000" dirty="0"/>
              <a:t> </a:t>
            </a:r>
            <a:r>
              <a:rPr lang="en-US" sz="4000" dirty="0" err="1"/>
              <a:t>thiết</a:t>
            </a:r>
            <a:r>
              <a:rPr lang="en-US" sz="4000" dirty="0"/>
              <a:t> </a:t>
            </a:r>
            <a:r>
              <a:rPr lang="en-US" sz="4000" dirty="0" err="1"/>
              <a:t>bị</a:t>
            </a:r>
            <a:r>
              <a:rPr lang="en-US" sz="4000" dirty="0"/>
              <a:t> </a:t>
            </a:r>
            <a:r>
              <a:rPr lang="en-US" sz="4000" dirty="0" err="1"/>
              <a:t>cùng</a:t>
            </a:r>
            <a:r>
              <a:rPr lang="en-US" sz="4000" dirty="0"/>
              <a:t> </a:t>
            </a:r>
            <a:r>
              <a:rPr lang="en-US" sz="4000" dirty="0" err="1"/>
              <a:t>lúc</a:t>
            </a:r>
            <a:r>
              <a:rPr lang="en-US" sz="4000" dirty="0"/>
              <a:t>.</a:t>
            </a:r>
          </a:p>
        </p:txBody>
      </p:sp>
      <p:sp>
        <p:nvSpPr>
          <p:cNvPr id="4" name="Slide Number Placeholder 3"/>
          <p:cNvSpPr>
            <a:spLocks noGrp="1"/>
          </p:cNvSpPr>
          <p:nvPr>
            <p:ph type="sldNum" sz="quarter" idx="5"/>
          </p:nvPr>
        </p:nvSpPr>
        <p:spPr/>
        <p:txBody>
          <a:bodyPr/>
          <a:lstStyle/>
          <a:p>
            <a:fld id="{D40C6A29-4676-420C-BBE3-ACC2B80F64D4}" type="slidenum">
              <a:rPr lang="en-US" smtClean="0"/>
              <a:t>13</a:t>
            </a:fld>
            <a:endParaRPr lang="en-US" dirty="0"/>
          </a:p>
        </p:txBody>
      </p:sp>
    </p:spTree>
    <p:extLst>
      <p:ext uri="{BB962C8B-B14F-4D97-AF65-F5344CB8AC3E}">
        <p14:creationId xmlns:p14="http://schemas.microsoft.com/office/powerpoint/2010/main" val="1013675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5410450" y="2434559"/>
            <a:ext cx="6592824" cy="2386584"/>
          </a:xfrm>
        </p:spPr>
        <p:txBody>
          <a:bodyPr>
            <a:normAutofit fontScale="90000"/>
          </a:bodyPr>
          <a:lstStyle/>
          <a:p>
            <a:pPr algn="ctr"/>
            <a:r>
              <a:rPr lang="en-US" dirty="0"/>
              <a:t>CTY XÂY DỰNG PHẦN MỀM BÁN HÀNG </a:t>
            </a:r>
            <a:r>
              <a:rPr lang="en-US" dirty="0" err="1"/>
              <a:t>và</a:t>
            </a:r>
            <a:r>
              <a:rPr lang="en-US" dirty="0"/>
              <a:t> QUẢN LÝ NHÂN SỰ</a:t>
            </a: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a:xfrm>
            <a:off x="8780107" y="5939680"/>
            <a:ext cx="3411893" cy="918320"/>
          </a:xfrm>
        </p:spPr>
        <p:txBody>
          <a:bodyPr>
            <a:noAutofit/>
          </a:bodyPr>
          <a:lstStyle/>
          <a:p>
            <a:r>
              <a:rPr lang="en-US" sz="1050" dirty="0"/>
              <a:t>Nguyễn Hữu Nghĩa – 2124802050013 – D21TTNT01</a:t>
            </a:r>
          </a:p>
          <a:p>
            <a:r>
              <a:rPr lang="en-US" sz="1050" dirty="0" err="1"/>
              <a:t>Tăng</a:t>
            </a:r>
            <a:r>
              <a:rPr lang="en-US" sz="1050" dirty="0"/>
              <a:t> </a:t>
            </a:r>
            <a:r>
              <a:rPr lang="en-US" sz="1050" dirty="0" err="1"/>
              <a:t>Trọng</a:t>
            </a:r>
            <a:r>
              <a:rPr lang="en-US" sz="1050" dirty="0"/>
              <a:t> Thanh – </a:t>
            </a:r>
            <a:r>
              <a:rPr lang="vi-VN" sz="1050" dirty="0">
                <a:effectLst/>
                <a:latin typeface="Times New Roman" panose="02020603050405020304" pitchFamily="18" charset="0"/>
                <a:ea typeface="Arial" panose="020B0604020202020204" pitchFamily="34" charset="0"/>
              </a:rPr>
              <a:t>2124801040034</a:t>
            </a:r>
            <a:r>
              <a:rPr lang="en-US" sz="1050" dirty="0">
                <a:effectLst/>
                <a:latin typeface="Times New Roman" panose="02020603050405020304" pitchFamily="18" charset="0"/>
                <a:ea typeface="Arial" panose="020B0604020202020204" pitchFamily="34" charset="0"/>
              </a:rPr>
              <a:t> – D21HTTT01</a:t>
            </a:r>
          </a:p>
          <a:p>
            <a:r>
              <a:rPr lang="en-US" sz="1050" dirty="0">
                <a:latin typeface="Times New Roman" panose="02020603050405020304" pitchFamily="18" charset="0"/>
              </a:rPr>
              <a:t>Nguyễn Minh </a:t>
            </a:r>
            <a:r>
              <a:rPr lang="en-US" sz="1050" dirty="0" err="1">
                <a:latin typeface="Times New Roman" panose="02020603050405020304" pitchFamily="18" charset="0"/>
              </a:rPr>
              <a:t>Nhựt</a:t>
            </a:r>
            <a:r>
              <a:rPr lang="en-US" sz="1050" dirty="0">
                <a:latin typeface="Times New Roman" panose="02020603050405020304" pitchFamily="18" charset="0"/>
              </a:rPr>
              <a:t> – </a:t>
            </a:r>
            <a:r>
              <a:rPr lang="vi-VN" sz="1050" dirty="0">
                <a:effectLst/>
                <a:latin typeface="Times New Roman" panose="02020603050405020304" pitchFamily="18" charset="0"/>
                <a:ea typeface="Arial" panose="020B0604020202020204" pitchFamily="34" charset="0"/>
              </a:rPr>
              <a:t>2124801040021</a:t>
            </a:r>
            <a:r>
              <a:rPr lang="en-US" sz="1050" dirty="0">
                <a:effectLst/>
                <a:latin typeface="Times New Roman" panose="02020603050405020304" pitchFamily="18" charset="0"/>
                <a:ea typeface="Arial" panose="020B0604020202020204" pitchFamily="34" charset="0"/>
              </a:rPr>
              <a:t> – D21HTTT01</a:t>
            </a:r>
            <a:endParaRPr lang="en-US" sz="1050"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6EE938-AE22-2158-2B13-6F62558659C2}"/>
              </a:ext>
            </a:extLst>
          </p:cNvPr>
          <p:cNvSpPr txBox="1"/>
          <p:nvPr/>
        </p:nvSpPr>
        <p:spPr>
          <a:xfrm>
            <a:off x="365760" y="1719888"/>
            <a:ext cx="6687035" cy="4016741"/>
          </a:xfrm>
          <a:prstGeom prst="rect">
            <a:avLst/>
          </a:prstGeom>
          <a:noFill/>
        </p:spPr>
        <p:txBody>
          <a:bodyPr wrap="square">
            <a:spAutoFit/>
          </a:bodyPr>
          <a:lstStyle/>
          <a:p>
            <a:pPr marL="457200" marR="0" indent="-457200" algn="just">
              <a:lnSpc>
                <a:spcPct val="115000"/>
              </a:lnSpc>
              <a:spcBef>
                <a:spcPts val="0"/>
              </a:spcBef>
              <a:spcAft>
                <a:spcPts val="0"/>
              </a:spcAft>
              <a:buFontTx/>
              <a:buChar char="-"/>
            </a:pP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làm</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gì</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ngăn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chặn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chế</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rủi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pPr marL="457200" marR="0" indent="-457200" algn="just">
              <a:lnSpc>
                <a:spcPct val="115000"/>
              </a:lnSpc>
              <a:spcBef>
                <a:spcPts val="0"/>
              </a:spcBef>
              <a:spcAft>
                <a:spcPts val="0"/>
              </a:spcAft>
              <a:buFont typeface="Wingdings" panose="05000000000000000000" pitchFamily="2" charset="2"/>
              <a:buChar char="Ø"/>
            </a:pPr>
            <a:r>
              <a:rPr lang="vi-V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Đặt ra trách nhiệm cho các bên liên quan;</a:t>
            </a: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pPr marL="457200" marR="0" indent="-457200" algn="just">
              <a:lnSpc>
                <a:spcPct val="115000"/>
              </a:lnSpc>
              <a:spcBef>
                <a:spcPts val="0"/>
              </a:spcBef>
              <a:spcAft>
                <a:spcPts val="0"/>
              </a:spcAft>
              <a:buFont typeface="Wingdings" panose="05000000000000000000" pitchFamily="2" charset="2"/>
              <a:buChar char="Ø"/>
            </a:pPr>
            <a:r>
              <a:rPr lang="vi-V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Thiết lập các kênh liên lạc rõ ràng giữa các bên liên quan với sự minh bạch và trung thực;</a:t>
            </a: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pPr marL="457200" marR="0" indent="-457200" algn="just">
              <a:lnSpc>
                <a:spcPct val="115000"/>
              </a:lnSpc>
              <a:spcBef>
                <a:spcPts val="0"/>
              </a:spcBef>
              <a:spcAft>
                <a:spcPts val="0"/>
              </a:spcAft>
              <a:buFont typeface="Wingdings" panose="05000000000000000000" pitchFamily="2" charset="2"/>
              <a:buChar char="Ø"/>
            </a:pPr>
            <a:r>
              <a:rPr lang="vi-V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Ghi lại các cuộc họp và các mục hành động có thể phát sinh.</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itle 4">
            <a:extLst>
              <a:ext uri="{FF2B5EF4-FFF2-40B4-BE49-F238E27FC236}">
                <a16:creationId xmlns:a16="http://schemas.microsoft.com/office/drawing/2014/main" id="{DDE01752-4ABF-5556-B576-9CC708BE5D08}"/>
              </a:ext>
            </a:extLst>
          </p:cNvPr>
          <p:cNvSpPr txBox="1">
            <a:spLocks/>
          </p:cNvSpPr>
          <p:nvPr/>
        </p:nvSpPr>
        <p:spPr>
          <a:xfrm>
            <a:off x="85066" y="163120"/>
            <a:ext cx="10515600" cy="662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1. TRÌNH BÀY Ý TƯỞNG</a:t>
            </a:r>
          </a:p>
        </p:txBody>
      </p:sp>
      <p:sp>
        <p:nvSpPr>
          <p:cNvPr id="8" name="Title 4">
            <a:extLst>
              <a:ext uri="{FF2B5EF4-FFF2-40B4-BE49-F238E27FC236}">
                <a16:creationId xmlns:a16="http://schemas.microsoft.com/office/drawing/2014/main" id="{EE0DA4A2-A279-B031-9F20-8DFAB362F9FD}"/>
              </a:ext>
            </a:extLst>
          </p:cNvPr>
          <p:cNvSpPr txBox="1">
            <a:spLocks/>
          </p:cNvSpPr>
          <p:nvPr/>
        </p:nvSpPr>
        <p:spPr>
          <a:xfrm>
            <a:off x="85067" y="825901"/>
            <a:ext cx="4470308" cy="544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Times New Roman" panose="02020603050405020304" pitchFamily="18" charset="0"/>
                <a:cs typeface="Times New Roman" panose="02020603050405020304" pitchFamily="18" charset="0"/>
              </a:rPr>
              <a:t>1.6. QUẢN LÝ RỦI RO</a:t>
            </a:r>
          </a:p>
        </p:txBody>
      </p:sp>
      <p:pic>
        <p:nvPicPr>
          <p:cNvPr id="10" name="Picture 9">
            <a:extLst>
              <a:ext uri="{FF2B5EF4-FFF2-40B4-BE49-F238E27FC236}">
                <a16:creationId xmlns:a16="http://schemas.microsoft.com/office/drawing/2014/main" id="{764522C6-1CF6-DD6A-6182-0B82F7B5DAF9}"/>
              </a:ext>
            </a:extLst>
          </p:cNvPr>
          <p:cNvPicPr>
            <a:picLocks noChangeAspect="1"/>
          </p:cNvPicPr>
          <p:nvPr/>
        </p:nvPicPr>
        <p:blipFill>
          <a:blip r:embed="rId2"/>
          <a:stretch>
            <a:fillRect/>
          </a:stretch>
        </p:blipFill>
        <p:spPr>
          <a:xfrm>
            <a:off x="7257148" y="1790546"/>
            <a:ext cx="6687036" cy="4495174"/>
          </a:xfrm>
          <a:prstGeom prst="rect">
            <a:avLst/>
          </a:prstGeom>
        </p:spPr>
      </p:pic>
    </p:spTree>
    <p:extLst>
      <p:ext uri="{BB962C8B-B14F-4D97-AF65-F5344CB8AC3E}">
        <p14:creationId xmlns:p14="http://schemas.microsoft.com/office/powerpoint/2010/main" val="2458010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23BB26BE-EF21-C9DA-A68C-CCC74C3679CE}"/>
              </a:ext>
            </a:extLst>
          </p:cNvPr>
          <p:cNvSpPr txBox="1">
            <a:spLocks/>
          </p:cNvSpPr>
          <p:nvPr/>
        </p:nvSpPr>
        <p:spPr>
          <a:xfrm>
            <a:off x="85066" y="163120"/>
            <a:ext cx="10515600" cy="662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1. TRÌNH BÀY Ý TƯỞNG</a:t>
            </a:r>
          </a:p>
        </p:txBody>
      </p:sp>
      <p:sp>
        <p:nvSpPr>
          <p:cNvPr id="3" name="Title 4">
            <a:extLst>
              <a:ext uri="{FF2B5EF4-FFF2-40B4-BE49-F238E27FC236}">
                <a16:creationId xmlns:a16="http://schemas.microsoft.com/office/drawing/2014/main" id="{799497C2-DE20-B597-B2A6-3D32D2F00934}"/>
              </a:ext>
            </a:extLst>
          </p:cNvPr>
          <p:cNvSpPr txBox="1">
            <a:spLocks/>
          </p:cNvSpPr>
          <p:nvPr/>
        </p:nvSpPr>
        <p:spPr>
          <a:xfrm>
            <a:off x="85066" y="825901"/>
            <a:ext cx="5268329" cy="544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Times New Roman" panose="02020603050405020304" pitchFamily="18" charset="0"/>
                <a:cs typeface="Times New Roman" panose="02020603050405020304" pitchFamily="18" charset="0"/>
              </a:rPr>
              <a:t>1.7. NHU CẦU GIAO DỊCH</a:t>
            </a:r>
          </a:p>
        </p:txBody>
      </p:sp>
      <p:pic>
        <p:nvPicPr>
          <p:cNvPr id="5" name="Picture 4">
            <a:extLst>
              <a:ext uri="{FF2B5EF4-FFF2-40B4-BE49-F238E27FC236}">
                <a16:creationId xmlns:a16="http://schemas.microsoft.com/office/drawing/2014/main" id="{CCD0BCD3-8C4B-8E6D-D1C0-56C70388C16D}"/>
              </a:ext>
            </a:extLst>
          </p:cNvPr>
          <p:cNvPicPr>
            <a:picLocks noChangeAspect="1"/>
          </p:cNvPicPr>
          <p:nvPr/>
        </p:nvPicPr>
        <p:blipFill>
          <a:blip r:embed="rId2"/>
          <a:stretch>
            <a:fillRect/>
          </a:stretch>
        </p:blipFill>
        <p:spPr>
          <a:xfrm>
            <a:off x="-659199" y="2322021"/>
            <a:ext cx="5818908" cy="3879272"/>
          </a:xfrm>
          <a:prstGeom prst="rect">
            <a:avLst/>
          </a:prstGeom>
        </p:spPr>
      </p:pic>
      <p:sp>
        <p:nvSpPr>
          <p:cNvPr id="7" name="TextBox 6">
            <a:extLst>
              <a:ext uri="{FF2B5EF4-FFF2-40B4-BE49-F238E27FC236}">
                <a16:creationId xmlns:a16="http://schemas.microsoft.com/office/drawing/2014/main" id="{AA1FE534-F8AE-97BA-A0F0-41F9BF25C445}"/>
              </a:ext>
            </a:extLst>
          </p:cNvPr>
          <p:cNvSpPr txBox="1"/>
          <p:nvPr/>
        </p:nvSpPr>
        <p:spPr>
          <a:xfrm>
            <a:off x="5342866" y="2456426"/>
            <a:ext cx="6483926" cy="2440668"/>
          </a:xfrm>
          <a:prstGeom prst="rect">
            <a:avLst/>
          </a:prstGeom>
          <a:noFill/>
        </p:spPr>
        <p:txBody>
          <a:bodyPr wrap="square">
            <a:spAutoFit/>
          </a:bodyPr>
          <a:lstStyle/>
          <a:p>
            <a:pPr marL="457200" marR="0" indent="-457200" algn="just">
              <a:lnSpc>
                <a:spcPct val="115000"/>
              </a:lnSpc>
              <a:spcBef>
                <a:spcPts val="0"/>
              </a:spcBef>
              <a:spcAft>
                <a:spcPts val="0"/>
              </a:spcAft>
              <a:buFont typeface="Wingdings" panose="05000000000000000000" pitchFamily="2" charset="2"/>
              <a:buChar char="§"/>
            </a:pP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hoàn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toàn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hay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endPar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marR="0" indent="-457200" algn="just">
              <a:lnSpc>
                <a:spcPct val="115000"/>
              </a:lnSpc>
              <a:spcBef>
                <a:spcPts val="0"/>
              </a:spcBef>
              <a:spcAft>
                <a:spcPts val="0"/>
              </a:spcAft>
              <a:buFont typeface="Wingdings" panose="05000000000000000000" pitchFamily="2" charset="2"/>
              <a:buChar char="§"/>
            </a:pP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tác</a:t>
            </a:r>
            <a:endPar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marR="0" indent="-457200" algn="just">
              <a:lnSpc>
                <a:spcPct val="115000"/>
              </a:lnSpc>
              <a:spcBef>
                <a:spcPts val="0"/>
              </a:spcBef>
              <a:spcAft>
                <a:spcPts val="0"/>
              </a:spcAft>
              <a:buFont typeface="Wingdings" panose="05000000000000000000" pitchFamily="2" charset="2"/>
              <a:buChar char="§"/>
            </a:pP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Mời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đầu</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tư</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hoàn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toàn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nghiệp</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cửa</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hàng</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1574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FACBF0-514E-0FF5-3A3D-9E3782375B3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2. VẤN ĐỀ CẦN GIẢI QUYẾT</a:t>
            </a:r>
          </a:p>
        </p:txBody>
      </p:sp>
      <p:pic>
        <p:nvPicPr>
          <p:cNvPr id="8" name="Picture 7" descr="Icon&#10;&#10;Description automatically generated">
            <a:extLst>
              <a:ext uri="{FF2B5EF4-FFF2-40B4-BE49-F238E27FC236}">
                <a16:creationId xmlns:a16="http://schemas.microsoft.com/office/drawing/2014/main" id="{4715900C-9CD3-8B9B-3ABF-906AB7549747}"/>
              </a:ext>
            </a:extLst>
          </p:cNvPr>
          <p:cNvPicPr>
            <a:picLocks noChangeAspect="1"/>
          </p:cNvPicPr>
          <p:nvPr/>
        </p:nvPicPr>
        <p:blipFill>
          <a:blip r:embed="rId2"/>
          <a:stretch>
            <a:fillRect/>
          </a:stretch>
        </p:blipFill>
        <p:spPr>
          <a:xfrm>
            <a:off x="1126683" y="1992311"/>
            <a:ext cx="4117669" cy="4117669"/>
          </a:xfrm>
          <a:prstGeom prst="rect">
            <a:avLst/>
          </a:prstGeom>
        </p:spPr>
      </p:pic>
      <p:sp>
        <p:nvSpPr>
          <p:cNvPr id="15" name="Rectangle: Rounded Corners 14">
            <a:extLst>
              <a:ext uri="{FF2B5EF4-FFF2-40B4-BE49-F238E27FC236}">
                <a16:creationId xmlns:a16="http://schemas.microsoft.com/office/drawing/2014/main" id="{3DE6281B-4DC4-299B-16DC-491D7DC74E4C}"/>
              </a:ext>
            </a:extLst>
          </p:cNvPr>
          <p:cNvSpPr/>
          <p:nvPr/>
        </p:nvSpPr>
        <p:spPr>
          <a:xfrm>
            <a:off x="5038726" y="1690688"/>
            <a:ext cx="6749862" cy="100012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1. </a:t>
            </a:r>
            <a:r>
              <a:rPr lang="vi-VN" sz="3200" dirty="0">
                <a:latin typeface="Times New Roman" panose="02020603050405020304" pitchFamily="18" charset="0"/>
                <a:cs typeface="Times New Roman" panose="02020603050405020304" pitchFamily="18" charset="0"/>
              </a:rPr>
              <a:t>Quản lý nhân sự dễ dàng linh hoạt</a:t>
            </a:r>
          </a:p>
        </p:txBody>
      </p:sp>
      <p:sp>
        <p:nvSpPr>
          <p:cNvPr id="16" name="Rectangle: Rounded Corners 15">
            <a:extLst>
              <a:ext uri="{FF2B5EF4-FFF2-40B4-BE49-F238E27FC236}">
                <a16:creationId xmlns:a16="http://schemas.microsoft.com/office/drawing/2014/main" id="{A2E96573-AF86-476E-F2C0-6B4916EF4627}"/>
              </a:ext>
            </a:extLst>
          </p:cNvPr>
          <p:cNvSpPr/>
          <p:nvPr/>
        </p:nvSpPr>
        <p:spPr>
          <a:xfrm>
            <a:off x="5038726" y="3871910"/>
            <a:ext cx="6749862" cy="1090612"/>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3. </a:t>
            </a:r>
            <a:r>
              <a:rPr lang="vi-VN" sz="3200" dirty="0">
                <a:latin typeface="Times New Roman" panose="02020603050405020304" pitchFamily="18" charset="0"/>
                <a:cs typeface="Times New Roman" panose="02020603050405020304" pitchFamily="18" charset="0"/>
              </a:rPr>
              <a:t>Thông tin khách hàng tiềm năng được bảo mật</a:t>
            </a:r>
          </a:p>
        </p:txBody>
      </p:sp>
      <p:sp>
        <p:nvSpPr>
          <p:cNvPr id="17" name="Rectangle: Rounded Corners 16">
            <a:extLst>
              <a:ext uri="{FF2B5EF4-FFF2-40B4-BE49-F238E27FC236}">
                <a16:creationId xmlns:a16="http://schemas.microsoft.com/office/drawing/2014/main" id="{28C6A5B3-04AF-9022-D668-88D0A8DD7F11}"/>
              </a:ext>
            </a:extLst>
          </p:cNvPr>
          <p:cNvSpPr/>
          <p:nvPr/>
        </p:nvSpPr>
        <p:spPr>
          <a:xfrm>
            <a:off x="5038726" y="5053008"/>
            <a:ext cx="6749862" cy="1000125"/>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4. </a:t>
            </a:r>
            <a:r>
              <a:rPr lang="vi-VN" sz="3200" dirty="0">
                <a:latin typeface="Times New Roman" panose="02020603050405020304" pitchFamily="18" charset="0"/>
                <a:cs typeface="Times New Roman" panose="02020603050405020304" pitchFamily="18" charset="0"/>
              </a:rPr>
              <a:t>Kết nốt được nhiều thiết bị cùng lúc</a:t>
            </a:r>
          </a:p>
        </p:txBody>
      </p:sp>
      <p:sp>
        <p:nvSpPr>
          <p:cNvPr id="18" name="Rectangle: Rounded Corners 17">
            <a:extLst>
              <a:ext uri="{FF2B5EF4-FFF2-40B4-BE49-F238E27FC236}">
                <a16:creationId xmlns:a16="http://schemas.microsoft.com/office/drawing/2014/main" id="{C95691B7-91D2-6875-FF0F-FAC4F19771FC}"/>
              </a:ext>
            </a:extLst>
          </p:cNvPr>
          <p:cNvSpPr/>
          <p:nvPr/>
        </p:nvSpPr>
        <p:spPr>
          <a:xfrm>
            <a:off x="5038726" y="2781299"/>
            <a:ext cx="6749862" cy="1000125"/>
          </a:xfrm>
          <a:prstGeom prst="roundRect">
            <a:avLst/>
          </a:prstGeom>
          <a:solidFill>
            <a:srgbClr val="2D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2. </a:t>
            </a:r>
            <a:r>
              <a:rPr lang="vi-VN" sz="3200" dirty="0">
                <a:latin typeface="Times New Roman" panose="02020603050405020304" pitchFamily="18" charset="0"/>
                <a:cs typeface="Times New Roman" panose="02020603050405020304" pitchFamily="18" charset="0"/>
              </a:rPr>
              <a:t>Quản lý các đơn hàng một cách chính xác cụ thể </a:t>
            </a:r>
          </a:p>
        </p:txBody>
      </p:sp>
    </p:spTree>
    <p:extLst>
      <p:ext uri="{BB962C8B-B14F-4D97-AF65-F5344CB8AC3E}">
        <p14:creationId xmlns:p14="http://schemas.microsoft.com/office/powerpoint/2010/main" val="1019213662"/>
      </p:ext>
    </p:extLst>
  </p:cSld>
  <p:clrMapOvr>
    <a:masterClrMapping/>
  </p:clrMapOvr>
  <p:transition spd="slow">
    <p:cover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 GIẢI PHÁP</a:t>
            </a:r>
          </a:p>
        </p:txBody>
      </p:sp>
      <p:grpSp>
        <p:nvGrpSpPr>
          <p:cNvPr id="3" name="Group 2" descr="timeline SmartArt graphic&#10;">
            <a:extLst>
              <a:ext uri="{FF2B5EF4-FFF2-40B4-BE49-F238E27FC236}">
                <a16:creationId xmlns:a16="http://schemas.microsoft.com/office/drawing/2014/main" id="{9A9CDB78-C979-9F41-9F0A-63A4AF8D60B7}"/>
              </a:ext>
            </a:extLst>
          </p:cNvPr>
          <p:cNvGrpSpPr/>
          <p:nvPr/>
        </p:nvGrpSpPr>
        <p:grpSpPr>
          <a:xfrm>
            <a:off x="847725" y="1503359"/>
            <a:ext cx="10906568" cy="4220614"/>
            <a:chOff x="999682" y="1761086"/>
            <a:chExt cx="10189586" cy="3317539"/>
          </a:xfrm>
        </p:grpSpPr>
        <p:sp>
          <p:nvSpPr>
            <p:cNvPr id="8" name="Freeform: Shape 7">
              <a:extLst>
                <a:ext uri="{FF2B5EF4-FFF2-40B4-BE49-F238E27FC236}">
                  <a16:creationId xmlns:a16="http://schemas.microsoft.com/office/drawing/2014/main" id="{45CE44F7-85E6-63CB-5894-A4DF66D95C92}"/>
                </a:ext>
              </a:extLst>
            </p:cNvPr>
            <p:cNvSpPr/>
            <p:nvPr/>
          </p:nvSpPr>
          <p:spPr>
            <a:xfrm>
              <a:off x="999682" y="1761086"/>
              <a:ext cx="2369671" cy="3317539"/>
            </a:xfrm>
            <a:custGeom>
              <a:avLst/>
              <a:gdLst>
                <a:gd name="connsiteX0" fmla="*/ 0 w 2369671"/>
                <a:gd name="connsiteY0" fmla="*/ 0 h 3317539"/>
                <a:gd name="connsiteX1" fmla="*/ 2369671 w 2369671"/>
                <a:gd name="connsiteY1" fmla="*/ 0 h 3317539"/>
                <a:gd name="connsiteX2" fmla="*/ 2369671 w 2369671"/>
                <a:gd name="connsiteY2" fmla="*/ 3317539 h 3317539"/>
                <a:gd name="connsiteX3" fmla="*/ 0 w 2369671"/>
                <a:gd name="connsiteY3" fmla="*/ 3317539 h 3317539"/>
                <a:gd name="connsiteX4" fmla="*/ 0 w 2369671"/>
                <a:gd name="connsiteY4" fmla="*/ 0 h 3317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671" h="3317539">
                  <a:moveTo>
                    <a:pt x="0" y="0"/>
                  </a:moveTo>
                  <a:lnTo>
                    <a:pt x="2369671" y="0"/>
                  </a:lnTo>
                  <a:lnTo>
                    <a:pt x="2369671" y="3317539"/>
                  </a:lnTo>
                  <a:lnTo>
                    <a:pt x="0" y="3317539"/>
                  </a:lnTo>
                  <a:lnTo>
                    <a:pt x="0" y="0"/>
                  </a:lnTo>
                  <a:close/>
                </a:path>
              </a:pathLst>
            </a:custGeom>
            <a:solidFill>
              <a:schemeClr val="accent4">
                <a:lumMod val="60000"/>
                <a:lumOff val="40000"/>
                <a:alpha val="90000"/>
              </a:schemeClr>
            </a:solidFill>
            <a:ln>
              <a:noFill/>
            </a:ln>
          </p:spPr>
          <p:style>
            <a:lnRef idx="2">
              <a:scrgbClr r="0" g="0" b="0"/>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84749" tIns="1590865" rIns="184749" bIns="396551" numCol="1" spcCol="1270" anchor="t" anchorCtr="0">
              <a:noAutofit/>
            </a:bodyPr>
            <a:lstStyle/>
            <a:p>
              <a:pPr marL="0" lvl="0" indent="0" algn="ctr" defTabSz="622300">
                <a:lnSpc>
                  <a:spcPct val="90000"/>
                </a:lnSpc>
                <a:spcBef>
                  <a:spcPct val="0"/>
                </a:spcBef>
                <a:spcAft>
                  <a:spcPct val="35000"/>
                </a:spcAft>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ctr" defTabSz="622300">
                <a:lnSpc>
                  <a:spcPct val="90000"/>
                </a:lnSpc>
                <a:spcBef>
                  <a:spcPct val="0"/>
                </a:spcBef>
                <a:spcAft>
                  <a:spcPct val="350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0" lvl="0" indent="0" algn="ctr" defTabSz="622300">
                <a:lnSpc>
                  <a:spcPct val="90000"/>
                </a:lnSpc>
                <a:spcBef>
                  <a:spcPct val="0"/>
                </a:spcBef>
                <a:spcAft>
                  <a:spcPct val="35000"/>
                </a:spcAft>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ctr" defTabSz="622300">
                <a:lnSpc>
                  <a:spcPct val="90000"/>
                </a:lnSpc>
                <a:spcBef>
                  <a:spcPct val="0"/>
                </a:spcBef>
                <a:spcAft>
                  <a:spcPct val="35000"/>
                </a:spcAft>
                <a:buNone/>
              </a:pPr>
              <a:r>
                <a:rPr lang="vi-VN" sz="2400" dirty="0">
                  <a:effectLst/>
                  <a:latin typeface="Times New Roman" panose="02020603050405020304" pitchFamily="18" charset="0"/>
                  <a:ea typeface="Calibri" panose="020F0502020204030204" pitchFamily="34" charset="0"/>
                  <a:cs typeface="Times New Roman" panose="02020603050405020304" pitchFamily="18" charset="0"/>
                </a:rPr>
                <a:t>Khảo sát thông tin nhân sự</a:t>
              </a:r>
              <a:endParaRPr lang="en-US" sz="2400" kern="12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C643E931-5A80-A8BA-6BB1-9F0ADDB13679}"/>
                </a:ext>
              </a:extLst>
            </p:cNvPr>
            <p:cNvSpPr/>
            <p:nvPr/>
          </p:nvSpPr>
          <p:spPr>
            <a:xfrm>
              <a:off x="999682" y="5078553"/>
              <a:ext cx="2369671" cy="72"/>
            </a:xfrm>
            <a:prstGeom prst="rect">
              <a:avLst/>
            </a:prstGeom>
            <a:ln>
              <a:solidFill>
                <a:schemeClr val="accent1"/>
              </a:solid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951E1005-34DD-FD8D-E740-C8F71C4CE2BD}"/>
                </a:ext>
              </a:extLst>
            </p:cNvPr>
            <p:cNvSpPr/>
            <p:nvPr/>
          </p:nvSpPr>
          <p:spPr>
            <a:xfrm>
              <a:off x="3606321" y="1761086"/>
              <a:ext cx="2369671" cy="3317539"/>
            </a:xfrm>
            <a:custGeom>
              <a:avLst/>
              <a:gdLst>
                <a:gd name="connsiteX0" fmla="*/ 0 w 2369671"/>
                <a:gd name="connsiteY0" fmla="*/ 0 h 3317539"/>
                <a:gd name="connsiteX1" fmla="*/ 2369671 w 2369671"/>
                <a:gd name="connsiteY1" fmla="*/ 0 h 3317539"/>
                <a:gd name="connsiteX2" fmla="*/ 2369671 w 2369671"/>
                <a:gd name="connsiteY2" fmla="*/ 3317539 h 3317539"/>
                <a:gd name="connsiteX3" fmla="*/ 0 w 2369671"/>
                <a:gd name="connsiteY3" fmla="*/ 3317539 h 3317539"/>
                <a:gd name="connsiteX4" fmla="*/ 0 w 2369671"/>
                <a:gd name="connsiteY4" fmla="*/ 0 h 3317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671" h="3317539">
                  <a:moveTo>
                    <a:pt x="0" y="0"/>
                  </a:moveTo>
                  <a:lnTo>
                    <a:pt x="2369671" y="0"/>
                  </a:lnTo>
                  <a:lnTo>
                    <a:pt x="2369671" y="3317539"/>
                  </a:lnTo>
                  <a:lnTo>
                    <a:pt x="0" y="3317539"/>
                  </a:lnTo>
                  <a:lnTo>
                    <a:pt x="0" y="0"/>
                  </a:lnTo>
                  <a:close/>
                </a:path>
              </a:pathLst>
            </a:custGeom>
            <a:solidFill>
              <a:srgbClr val="2DD7C7">
                <a:alpha val="90000"/>
              </a:srgbClr>
            </a:solidFill>
            <a:ln>
              <a:noFill/>
            </a:ln>
          </p:spPr>
          <p:style>
            <a:lnRef idx="2">
              <a:scrgbClr r="0" g="0" b="0"/>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84749" tIns="1590865" rIns="184749" bIns="396551" numCol="1" spcCol="1270" anchor="t" anchorCtr="0">
              <a:noAutofit/>
            </a:bodyPr>
            <a:lstStyle/>
            <a:p>
              <a:pPr marL="0" lvl="0" indent="0" algn="ctr" defTabSz="622300">
                <a:lnSpc>
                  <a:spcPct val="90000"/>
                </a:lnSpc>
                <a:spcBef>
                  <a:spcPct val="0"/>
                </a:spcBef>
                <a:spcAft>
                  <a:spcPct val="35000"/>
                </a:spcAft>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ctr" defTabSz="622300">
                <a:lnSpc>
                  <a:spcPct val="90000"/>
                </a:lnSpc>
                <a:spcBef>
                  <a:spcPct val="0"/>
                </a:spcBef>
                <a:spcAft>
                  <a:spcPct val="350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0" lvl="0" indent="0" algn="ctr" defTabSz="622300">
                <a:lnSpc>
                  <a:spcPct val="90000"/>
                </a:lnSpc>
                <a:spcBef>
                  <a:spcPct val="0"/>
                </a:spcBef>
                <a:spcAft>
                  <a:spcPct val="35000"/>
                </a:spcAft>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ctr" defTabSz="622300">
                <a:lnSpc>
                  <a:spcPct val="90000"/>
                </a:lnSpc>
                <a:spcBef>
                  <a:spcPct val="0"/>
                </a:spcBef>
                <a:spcAft>
                  <a:spcPct val="35000"/>
                </a:spcAft>
                <a:buNone/>
              </a:pPr>
              <a:r>
                <a:rPr lang="vi-VN" sz="2400" dirty="0">
                  <a:effectLst/>
                  <a:latin typeface="Times New Roman" panose="02020603050405020304" pitchFamily="18" charset="0"/>
                  <a:ea typeface="Calibri" panose="020F0502020204030204" pitchFamily="34" charset="0"/>
                  <a:cs typeface="Times New Roman" panose="02020603050405020304" pitchFamily="18" charset="0"/>
                </a:rPr>
                <a:t>Phân từng mục lưu trữ dơn hàng rõ ràng</a:t>
              </a:r>
              <a:endParaRPr lang="en-US" sz="2400" kern="12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42C019B3-D01E-A61F-2F44-69DE7719D350}"/>
                </a:ext>
              </a:extLst>
            </p:cNvPr>
            <p:cNvSpPr/>
            <p:nvPr/>
          </p:nvSpPr>
          <p:spPr>
            <a:xfrm>
              <a:off x="3606321" y="5078553"/>
              <a:ext cx="2369671" cy="72"/>
            </a:xfrm>
            <a:prstGeom prst="rect">
              <a:avLst/>
            </a:prstGeom>
            <a:ln>
              <a:solidFill>
                <a:schemeClr val="accent2"/>
              </a:solid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D80FEED0-C947-8211-1160-3C1AD3C1BF36}"/>
                </a:ext>
              </a:extLst>
            </p:cNvPr>
            <p:cNvSpPr/>
            <p:nvPr/>
          </p:nvSpPr>
          <p:spPr>
            <a:xfrm>
              <a:off x="6212959" y="1761086"/>
              <a:ext cx="2369671" cy="3317539"/>
            </a:xfrm>
            <a:custGeom>
              <a:avLst/>
              <a:gdLst>
                <a:gd name="connsiteX0" fmla="*/ 0 w 2369671"/>
                <a:gd name="connsiteY0" fmla="*/ 0 h 3317539"/>
                <a:gd name="connsiteX1" fmla="*/ 2369671 w 2369671"/>
                <a:gd name="connsiteY1" fmla="*/ 0 h 3317539"/>
                <a:gd name="connsiteX2" fmla="*/ 2369671 w 2369671"/>
                <a:gd name="connsiteY2" fmla="*/ 3317539 h 3317539"/>
                <a:gd name="connsiteX3" fmla="*/ 0 w 2369671"/>
                <a:gd name="connsiteY3" fmla="*/ 3317539 h 3317539"/>
                <a:gd name="connsiteX4" fmla="*/ 0 w 2369671"/>
                <a:gd name="connsiteY4" fmla="*/ 0 h 3317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671" h="3317539">
                  <a:moveTo>
                    <a:pt x="0" y="0"/>
                  </a:moveTo>
                  <a:lnTo>
                    <a:pt x="2369671" y="0"/>
                  </a:lnTo>
                  <a:lnTo>
                    <a:pt x="2369671" y="3317539"/>
                  </a:lnTo>
                  <a:lnTo>
                    <a:pt x="0" y="3317539"/>
                  </a:lnTo>
                  <a:lnTo>
                    <a:pt x="0" y="0"/>
                  </a:lnTo>
                  <a:close/>
                </a:path>
              </a:pathLst>
            </a:custGeom>
            <a:solidFill>
              <a:schemeClr val="accent4">
                <a:lumMod val="75000"/>
                <a:alpha val="90000"/>
              </a:schemeClr>
            </a:solidFill>
            <a:ln>
              <a:noFill/>
            </a:ln>
          </p:spPr>
          <p:style>
            <a:lnRef idx="2">
              <a:scrgbClr r="0" g="0" b="0"/>
            </a:lnRef>
            <a:fillRef idx="1">
              <a:scrgbClr r="0" g="0" b="0"/>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84749" tIns="1590865" rIns="184749" bIns="396551" numCol="1" spcCol="1270" anchor="t" anchorCtr="0">
              <a:noAutofit/>
            </a:bodyPr>
            <a:lstStyle/>
            <a:p>
              <a:pPr marL="0" lvl="0" indent="0" algn="ctr" defTabSz="622300">
                <a:lnSpc>
                  <a:spcPct val="90000"/>
                </a:lnSpc>
                <a:spcBef>
                  <a:spcPct val="0"/>
                </a:spcBef>
                <a:spcAft>
                  <a:spcPct val="35000"/>
                </a:spcAft>
                <a:buNone/>
              </a:pPr>
              <a:endParaRPr lang="en-US" dirty="0">
                <a:latin typeface="Times New Roman" panose="02020603050405020304" pitchFamily="18" charset="0"/>
                <a:ea typeface="Calibri" panose="020F0502020204030204" pitchFamily="34" charset="0"/>
              </a:endParaRPr>
            </a:p>
            <a:p>
              <a:pPr marL="0" lvl="0" indent="0" algn="ctr" defTabSz="622300">
                <a:lnSpc>
                  <a:spcPct val="90000"/>
                </a:lnSpc>
                <a:spcBef>
                  <a:spcPct val="0"/>
                </a:spcBef>
                <a:spcAft>
                  <a:spcPct val="35000"/>
                </a:spcAft>
                <a:buNone/>
              </a:pPr>
              <a:endParaRPr lang="en-US" sz="1800" dirty="0">
                <a:effectLst/>
                <a:latin typeface="Times New Roman" panose="02020603050405020304" pitchFamily="18" charset="0"/>
                <a:ea typeface="Calibri" panose="020F0502020204030204" pitchFamily="34" charset="0"/>
              </a:endParaRPr>
            </a:p>
            <a:p>
              <a:pPr marL="0" lvl="0" indent="0" algn="ctr" defTabSz="622300">
                <a:lnSpc>
                  <a:spcPct val="90000"/>
                </a:lnSpc>
                <a:spcBef>
                  <a:spcPct val="0"/>
                </a:spcBef>
                <a:spcAft>
                  <a:spcPct val="35000"/>
                </a:spcAft>
                <a:buNone/>
              </a:pPr>
              <a:endParaRPr lang="en-US" dirty="0">
                <a:latin typeface="Times New Roman" panose="02020603050405020304" pitchFamily="18" charset="0"/>
                <a:ea typeface="Calibri" panose="020F0502020204030204" pitchFamily="34" charset="0"/>
              </a:endParaRPr>
            </a:p>
            <a:p>
              <a:pPr marL="0" lvl="0" indent="0" algn="ctr" defTabSz="622300">
                <a:lnSpc>
                  <a:spcPct val="90000"/>
                </a:lnSpc>
                <a:spcBef>
                  <a:spcPct val="0"/>
                </a:spcBef>
                <a:spcAft>
                  <a:spcPct val="35000"/>
                </a:spcAft>
                <a:buNone/>
              </a:pPr>
              <a:r>
                <a:rPr lang="vi-VN" sz="2400" dirty="0">
                  <a:effectLst/>
                  <a:latin typeface="Times New Roman" panose="02020603050405020304" pitchFamily="18" charset="0"/>
                  <a:ea typeface="Calibri" panose="020F0502020204030204" pitchFamily="34" charset="0"/>
                </a:rPr>
                <a:t>Phân cách quyền trên phần mềm và đặt mật khẩu bảo mật</a:t>
              </a:r>
              <a:endParaRPr lang="en-US" sz="2400" kern="12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079DCA2A-8317-6A0B-D2F9-16706EF30A74}"/>
                </a:ext>
              </a:extLst>
            </p:cNvPr>
            <p:cNvSpPr/>
            <p:nvPr/>
          </p:nvSpPr>
          <p:spPr>
            <a:xfrm>
              <a:off x="6212959" y="5078553"/>
              <a:ext cx="2369671" cy="72"/>
            </a:xfrm>
            <a:prstGeom prst="rect">
              <a:avLst/>
            </a:prstGeom>
            <a:solidFill>
              <a:schemeClr val="accent4"/>
            </a:solidFill>
            <a:ln>
              <a:solidFill>
                <a:schemeClr val="accent4"/>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B99A1D98-91F6-446D-E1E5-9582DE251BC7}"/>
                </a:ext>
              </a:extLst>
            </p:cNvPr>
            <p:cNvSpPr/>
            <p:nvPr/>
          </p:nvSpPr>
          <p:spPr>
            <a:xfrm>
              <a:off x="8819597" y="1761086"/>
              <a:ext cx="2369671" cy="3317539"/>
            </a:xfrm>
            <a:custGeom>
              <a:avLst/>
              <a:gdLst>
                <a:gd name="connsiteX0" fmla="*/ 0 w 2369671"/>
                <a:gd name="connsiteY0" fmla="*/ 0 h 3317539"/>
                <a:gd name="connsiteX1" fmla="*/ 2369671 w 2369671"/>
                <a:gd name="connsiteY1" fmla="*/ 0 h 3317539"/>
                <a:gd name="connsiteX2" fmla="*/ 2369671 w 2369671"/>
                <a:gd name="connsiteY2" fmla="*/ 3317539 h 3317539"/>
                <a:gd name="connsiteX3" fmla="*/ 0 w 2369671"/>
                <a:gd name="connsiteY3" fmla="*/ 3317539 h 3317539"/>
                <a:gd name="connsiteX4" fmla="*/ 0 w 2369671"/>
                <a:gd name="connsiteY4" fmla="*/ 0 h 3317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671" h="3317539">
                  <a:moveTo>
                    <a:pt x="0" y="0"/>
                  </a:moveTo>
                  <a:lnTo>
                    <a:pt x="2369671" y="0"/>
                  </a:lnTo>
                  <a:lnTo>
                    <a:pt x="2369671" y="3317539"/>
                  </a:lnTo>
                  <a:lnTo>
                    <a:pt x="0" y="3317539"/>
                  </a:lnTo>
                  <a:lnTo>
                    <a:pt x="0" y="0"/>
                  </a:lnTo>
                  <a:close/>
                </a:path>
              </a:pathLst>
            </a:custGeom>
            <a:solidFill>
              <a:schemeClr val="accent4">
                <a:lumMod val="50000"/>
                <a:alpha val="90000"/>
              </a:schemeClr>
            </a:solidFill>
            <a:ln>
              <a:noFill/>
            </a:ln>
          </p:spPr>
          <p:style>
            <a:lnRef idx="2">
              <a:scrgbClr r="0" g="0" b="0"/>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84749" tIns="1590865" rIns="184749" bIns="396551" numCol="1" spcCol="1270" anchor="t" anchorCtr="0">
              <a:noAutofit/>
            </a:bodyPr>
            <a:lstStyle/>
            <a:p>
              <a:pPr marL="0" lvl="0" indent="0" algn="l" defTabSz="622300">
                <a:lnSpc>
                  <a:spcPct val="90000"/>
                </a:lnSpc>
                <a:spcBef>
                  <a:spcPct val="0"/>
                </a:spcBef>
                <a:spcAft>
                  <a:spcPct val="35000"/>
                </a:spcAft>
                <a:buNone/>
              </a:pPr>
              <a:endParaRPr lang="en-US" dirty="0">
                <a:latin typeface="Times New Roman" panose="02020603050405020304" pitchFamily="18" charset="0"/>
                <a:ea typeface="Calibri" panose="020F0502020204030204" pitchFamily="34" charset="0"/>
              </a:endParaRPr>
            </a:p>
            <a:p>
              <a:pPr marL="0" lvl="0" indent="0" algn="l" defTabSz="622300">
                <a:lnSpc>
                  <a:spcPct val="90000"/>
                </a:lnSpc>
                <a:spcBef>
                  <a:spcPct val="0"/>
                </a:spcBef>
                <a:spcAft>
                  <a:spcPct val="35000"/>
                </a:spcAft>
                <a:buNone/>
              </a:pPr>
              <a:endParaRPr lang="en-US" sz="1800" dirty="0">
                <a:effectLst/>
                <a:latin typeface="Times New Roman" panose="02020603050405020304" pitchFamily="18" charset="0"/>
                <a:ea typeface="Calibri" panose="020F0502020204030204" pitchFamily="34" charset="0"/>
              </a:endParaRPr>
            </a:p>
            <a:p>
              <a:pPr marL="0" lvl="0" indent="0" algn="l" defTabSz="622300">
                <a:lnSpc>
                  <a:spcPct val="90000"/>
                </a:lnSpc>
                <a:spcBef>
                  <a:spcPct val="0"/>
                </a:spcBef>
                <a:spcAft>
                  <a:spcPct val="35000"/>
                </a:spcAft>
                <a:buNone/>
              </a:pPr>
              <a:endParaRPr lang="en-US" dirty="0">
                <a:latin typeface="Times New Roman" panose="02020603050405020304" pitchFamily="18" charset="0"/>
                <a:ea typeface="Calibri" panose="020F0502020204030204" pitchFamily="34" charset="0"/>
              </a:endParaRPr>
            </a:p>
            <a:p>
              <a:pPr marL="0" lvl="0" indent="0" algn="ctr" defTabSz="622300">
                <a:lnSpc>
                  <a:spcPct val="90000"/>
                </a:lnSpc>
                <a:spcBef>
                  <a:spcPct val="0"/>
                </a:spcBef>
                <a:spcAft>
                  <a:spcPct val="35000"/>
                </a:spcAft>
                <a:buNone/>
              </a:pPr>
              <a:r>
                <a:rPr lang="vi-VN" sz="2400" dirty="0">
                  <a:effectLst/>
                  <a:latin typeface="Times New Roman" panose="02020603050405020304" pitchFamily="18" charset="0"/>
                  <a:ea typeface="Calibri" panose="020F0502020204030204" pitchFamily="34" charset="0"/>
                </a:rPr>
                <a:t>Cải thiện và phát triển độ tương thích</a:t>
              </a:r>
              <a:endParaRPr lang="en-US" sz="2400" kern="1200" dirty="0">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1CFFDCBF-6AC9-6A84-E460-97858C9AE815}"/>
                </a:ext>
              </a:extLst>
            </p:cNvPr>
            <p:cNvSpPr/>
            <p:nvPr/>
          </p:nvSpPr>
          <p:spPr>
            <a:xfrm>
              <a:off x="8819597" y="5078553"/>
              <a:ext cx="2369671" cy="72"/>
            </a:xfrm>
            <a:prstGeom prst="rect">
              <a:avLst/>
            </a:prstGeom>
            <a:ln>
              <a:solidFill>
                <a:schemeClr val="accent5"/>
              </a:solid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grpSp>
      <p:sp>
        <p:nvSpPr>
          <p:cNvPr id="22" name="TextBox 21">
            <a:extLst>
              <a:ext uri="{FF2B5EF4-FFF2-40B4-BE49-F238E27FC236}">
                <a16:creationId xmlns:a16="http://schemas.microsoft.com/office/drawing/2014/main" id="{D88209F6-5032-2699-2C04-17BC782806DD}"/>
              </a:ext>
            </a:extLst>
          </p:cNvPr>
          <p:cNvSpPr txBox="1"/>
          <p:nvPr/>
        </p:nvSpPr>
        <p:spPr>
          <a:xfrm>
            <a:off x="1933575" y="2181225"/>
            <a:ext cx="492443" cy="830997"/>
          </a:xfrm>
          <a:prstGeom prst="rect">
            <a:avLst/>
          </a:prstGeom>
          <a:noFill/>
        </p:spPr>
        <p:txBody>
          <a:bodyPr wrap="none" rtlCol="0">
            <a:spAutoFit/>
          </a:bodyPr>
          <a:lstStyle/>
          <a:p>
            <a:r>
              <a:rPr lang="en-US" sz="4800" dirty="0">
                <a:latin typeface="Times New Roman" panose="02020603050405020304" pitchFamily="18" charset="0"/>
                <a:cs typeface="Times New Roman" panose="02020603050405020304" pitchFamily="18" charset="0"/>
              </a:rPr>
              <a:t>1</a:t>
            </a:r>
          </a:p>
        </p:txBody>
      </p:sp>
      <p:sp>
        <p:nvSpPr>
          <p:cNvPr id="23" name="TextBox 22">
            <a:extLst>
              <a:ext uri="{FF2B5EF4-FFF2-40B4-BE49-F238E27FC236}">
                <a16:creationId xmlns:a16="http://schemas.microsoft.com/office/drawing/2014/main" id="{87AEB599-853B-4D63-01E9-D288A2FF393D}"/>
              </a:ext>
            </a:extLst>
          </p:cNvPr>
          <p:cNvSpPr txBox="1"/>
          <p:nvPr/>
        </p:nvSpPr>
        <p:spPr>
          <a:xfrm>
            <a:off x="4746324" y="2206859"/>
            <a:ext cx="492443" cy="830997"/>
          </a:xfrm>
          <a:prstGeom prst="rect">
            <a:avLst/>
          </a:prstGeom>
          <a:noFill/>
        </p:spPr>
        <p:txBody>
          <a:bodyPr wrap="none" rtlCol="0">
            <a:spAutoFit/>
          </a:bodyPr>
          <a:lstStyle/>
          <a:p>
            <a:r>
              <a:rPr lang="en-US" sz="4800" dirty="0">
                <a:latin typeface="Times New Roman" panose="02020603050405020304" pitchFamily="18" charset="0"/>
                <a:cs typeface="Times New Roman" panose="02020603050405020304" pitchFamily="18" charset="0"/>
              </a:rPr>
              <a:t>2</a:t>
            </a:r>
          </a:p>
        </p:txBody>
      </p:sp>
      <p:sp>
        <p:nvSpPr>
          <p:cNvPr id="24" name="TextBox 23">
            <a:extLst>
              <a:ext uri="{FF2B5EF4-FFF2-40B4-BE49-F238E27FC236}">
                <a16:creationId xmlns:a16="http://schemas.microsoft.com/office/drawing/2014/main" id="{39074610-2398-8CCE-C625-BC1EE5234436}"/>
              </a:ext>
            </a:extLst>
          </p:cNvPr>
          <p:cNvSpPr txBox="1"/>
          <p:nvPr/>
        </p:nvSpPr>
        <p:spPr>
          <a:xfrm>
            <a:off x="7536376" y="2206859"/>
            <a:ext cx="492443" cy="830997"/>
          </a:xfrm>
          <a:prstGeom prst="rect">
            <a:avLst/>
          </a:prstGeom>
          <a:noFill/>
        </p:spPr>
        <p:txBody>
          <a:bodyPr wrap="none" rtlCol="0">
            <a:spAutoFit/>
          </a:bodyPr>
          <a:lstStyle/>
          <a:p>
            <a:r>
              <a:rPr lang="en-US" sz="4800" dirty="0">
                <a:latin typeface="Times New Roman" panose="02020603050405020304" pitchFamily="18" charset="0"/>
                <a:cs typeface="Times New Roman" panose="02020603050405020304" pitchFamily="18" charset="0"/>
              </a:rPr>
              <a:t>3</a:t>
            </a:r>
          </a:p>
        </p:txBody>
      </p:sp>
      <p:sp>
        <p:nvSpPr>
          <p:cNvPr id="25" name="TextBox 24">
            <a:extLst>
              <a:ext uri="{FF2B5EF4-FFF2-40B4-BE49-F238E27FC236}">
                <a16:creationId xmlns:a16="http://schemas.microsoft.com/office/drawing/2014/main" id="{CBFA94A4-7137-6181-4D77-98C944463C3E}"/>
              </a:ext>
            </a:extLst>
          </p:cNvPr>
          <p:cNvSpPr txBox="1"/>
          <p:nvPr/>
        </p:nvSpPr>
        <p:spPr>
          <a:xfrm>
            <a:off x="10326428" y="2181225"/>
            <a:ext cx="492443" cy="830997"/>
          </a:xfrm>
          <a:prstGeom prst="rect">
            <a:avLst/>
          </a:prstGeom>
          <a:noFill/>
        </p:spPr>
        <p:txBody>
          <a:bodyPr wrap="none" rtlCol="0">
            <a:spAutoFit/>
          </a:bodyPr>
          <a:lstStyle/>
          <a:p>
            <a:r>
              <a:rPr lang="en-US" sz="4800" dirty="0">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3942647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orcelain">
            <a:extLst>
              <a:ext uri="{FF2B5EF4-FFF2-40B4-BE49-F238E27FC236}">
                <a16:creationId xmlns:a16="http://schemas.microsoft.com/office/drawing/2014/main" id="{0BFCBE17-4134-B2D9-830B-4F47447B27C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6750" r="92417">
                        <a14:foregroundMark x1="37000" y1="38182" x2="29333" y2="42597"/>
                        <a14:foregroundMark x1="29333" y1="42597" x2="22917" y2="51299"/>
                        <a14:foregroundMark x1="22917" y1="51299" x2="21833" y2="54545"/>
                        <a14:foregroundMark x1="19250" y1="57273" x2="11833" y2="57662"/>
                        <a14:foregroundMark x1="11833" y1="57662" x2="5750" y2="65714"/>
                        <a14:foregroundMark x1="5750" y1="65714" x2="6750" y2="76753"/>
                        <a14:foregroundMark x1="6750" y1="76753" x2="13750" y2="82208"/>
                        <a14:foregroundMark x1="13750" y1="82208" x2="22167" y2="79481"/>
                        <a14:foregroundMark x1="22167" y1="79481" x2="25667" y2="70649"/>
                        <a14:foregroundMark x1="25667" y1="70649" x2="21000" y2="58571"/>
                        <a14:foregroundMark x1="21000" y1="58571" x2="19583" y2="69091"/>
                        <a14:foregroundMark x1="19583" y1="69091" x2="20333" y2="71688"/>
                        <a14:foregroundMark x1="14167" y1="65455" x2="14333" y2="68571"/>
                        <a14:foregroundMark x1="45000" y1="44156" x2="42333" y2="51039"/>
                        <a14:foregroundMark x1="41583" y1="55844" x2="34750" y2="55844"/>
                        <a14:foregroundMark x1="34750" y1="55844" x2="29167" y2="63766"/>
                        <a14:foregroundMark x1="29167" y1="63766" x2="32167" y2="76883"/>
                        <a14:foregroundMark x1="32167" y1="76883" x2="39583" y2="80909"/>
                        <a14:foregroundMark x1="39583" y1="80909" x2="47500" y2="77403"/>
                        <a14:foregroundMark x1="47500" y1="77403" x2="49417" y2="64156"/>
                        <a14:foregroundMark x1="49417" y1="64156" x2="43833" y2="57403"/>
                        <a14:foregroundMark x1="43833" y1="57403" x2="39750" y2="55844"/>
                        <a14:foregroundMark x1="58500" y1="44286" x2="64417" y2="54805"/>
                        <a14:foregroundMark x1="64417" y1="54805" x2="57417" y2="58442"/>
                        <a14:foregroundMark x1="57417" y1="58442" x2="52333" y2="70909"/>
                        <a14:foregroundMark x1="52333" y1="70909" x2="57583" y2="81169"/>
                        <a14:foregroundMark x1="57583" y1="81169" x2="67833" y2="82468"/>
                        <a14:foregroundMark x1="67833" y1="82468" x2="72750" y2="71948"/>
                        <a14:foregroundMark x1="72750" y1="71948" x2="70750" y2="61169"/>
                        <a14:foregroundMark x1="70750" y1="61169" x2="64417" y2="55455"/>
                        <a14:foregroundMark x1="90917" y1="59481" x2="95583" y2="68052"/>
                        <a14:foregroundMark x1="95583" y1="68052" x2="92417" y2="78831"/>
                        <a14:foregroundMark x1="92417" y1="78831" x2="90583" y2="80260"/>
                      </a14:backgroundRemoval>
                    </a14:imgEffect>
                  </a14:imgLayer>
                </a14:imgProps>
              </a:ext>
            </a:extLst>
          </a:blip>
          <a:stretch>
            <a:fillRect/>
          </a:stretch>
        </p:blipFill>
        <p:spPr>
          <a:xfrm>
            <a:off x="5597591" y="1694795"/>
            <a:ext cx="7264761" cy="4661555"/>
          </a:xfrm>
          <a:prstGeom prst="rect">
            <a:avLst/>
          </a:prstGeom>
        </p:spPr>
      </p:pic>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 PHÂN KHÚC KHÁCH HÀNG.</a:t>
            </a:r>
          </a:p>
        </p:txBody>
      </p:sp>
      <p:sp>
        <p:nvSpPr>
          <p:cNvPr id="3" name="Content Placeholder 2">
            <a:extLst>
              <a:ext uri="{FF2B5EF4-FFF2-40B4-BE49-F238E27FC236}">
                <a16:creationId xmlns:a16="http://schemas.microsoft.com/office/drawing/2014/main" id="{E93691A8-5C5A-2122-732B-2B8E1053FCC9}"/>
              </a:ext>
            </a:extLst>
          </p:cNvPr>
          <p:cNvSpPr>
            <a:spLocks noGrp="1"/>
          </p:cNvSpPr>
          <p:nvPr>
            <p:ph idx="1"/>
          </p:nvPr>
        </p:nvSpPr>
        <p:spPr>
          <a:xfrm>
            <a:off x="674750" y="1690688"/>
            <a:ext cx="6987271" cy="3446088"/>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Cửa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-&gt;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cửa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lớn</a:t>
            </a:r>
            <a:r>
              <a:rPr lang="en-US" dirty="0">
                <a:latin typeface="Times New Roman" panose="02020603050405020304" pitchFamily="18" charset="0"/>
                <a:cs typeface="Times New Roman" panose="02020603050405020304" pitchFamily="18" charset="0"/>
              </a:rPr>
              <a:t> hay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cửa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nhỏ</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-&gt;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vừa</a:t>
            </a:r>
            <a:r>
              <a:rPr lang="en-US" dirty="0">
                <a:latin typeface="Times New Roman" panose="02020603050405020304" pitchFamily="18" charset="0"/>
                <a:cs typeface="Times New Roman" panose="02020603050405020304" pitchFamily="18" charset="0"/>
              </a:rPr>
              <a:t> hay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nhỏ</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2795066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graphical user interface">
            <a:extLst>
              <a:ext uri="{FF2B5EF4-FFF2-40B4-BE49-F238E27FC236}">
                <a16:creationId xmlns:a16="http://schemas.microsoft.com/office/drawing/2014/main" id="{C31D02D7-91AE-0FD4-B8E6-9E3AC14D033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50" b="89482" l="1877" r="98373">
                        <a14:foregroundMark x1="4310" y1="42238" x2="3745" y2="43216"/>
                        <a14:foregroundMark x1="7688" y1="36394" x2="7109" y2="37396"/>
                        <a14:foregroundMark x1="8461" y1="35058" x2="7688" y2="36394"/>
                        <a14:foregroundMark x1="8750" y1="34558" x2="8461" y2="35058"/>
                        <a14:foregroundMark x1="8943" y1="34224" x2="8750" y2="34558"/>
                        <a14:foregroundMark x1="9136" y1="33890" x2="8943" y2="34224"/>
                        <a14:foregroundMark x1="2952" y1="65275" x2="3004" y2="65776"/>
                        <a14:foregroundMark x1="2898" y1="64754" x2="2952" y2="65275"/>
                        <a14:foregroundMark x1="2029" y1="56418" x2="2413" y2="60100"/>
                        <a14:foregroundMark x1="1526" y1="51586" x2="1570" y2="52003"/>
                        <a14:foregroundMark x1="90613" y1="20868" x2="98186" y2="31966"/>
                        <a14:foregroundMark x1="94877" y1="45782" x2="94583" y2="46539"/>
                        <a14:foregroundMark x1="96385" y1="41903" x2="96245" y2="42262"/>
                        <a14:foregroundMark x1="96568" y1="41431" x2="96385" y2="41903"/>
                        <a14:foregroundMark x1="99369" y1="34225" x2="98641" y2="36099"/>
                        <a14:foregroundMark x1="97726" y1="41122" x2="97674" y2="42017"/>
                        <a14:foregroundMark x1="98076" y1="35132" x2="97951" y2="37267"/>
                        <a14:foregroundMark x1="98373" y1="30050" x2="98270" y2="31807"/>
                        <a14:foregroundMark x1="2003" y1="48247" x2="1877" y2="51085"/>
                        <a14:foregroundMark x1="50188" y1="42404" x2="49812" y2="46578"/>
                        <a14:foregroundMark x1="48310" y1="42905" x2="48310" y2="42905"/>
                        <a14:foregroundMark x1="47559" y1="45576" x2="47935" y2="45910"/>
                        <a14:foregroundMark x1="48811" y1="47412" x2="49812" y2="47746"/>
                        <a14:foregroundMark x1="50063" y1="47579" x2="50063" y2="47579"/>
                        <a14:foregroundMark x1="51940" y1="42738" x2="51815" y2="42237"/>
                        <a14:foregroundMark x1="52691" y1="43239" x2="53191" y2="43072"/>
                        <a14:foregroundMark x1="54068" y1="43072" x2="54193" y2="43907"/>
                        <a14:foregroundMark x1="54443" y1="45075" x2="54443" y2="46077"/>
                        <a14:foregroundMark x1="54318" y1="45075" x2="54318" y2="45075"/>
                        <a14:foregroundMark x1="56696" y1="44574" x2="56696" y2="44574"/>
                        <a14:foregroundMark x1="56946" y1="45409" x2="57322" y2="45409"/>
                        <a14:foregroundMark x1="57697" y1="45576" x2="57697" y2="45576"/>
                        <a14:foregroundMark x1="58323" y1="44073" x2="58323" y2="44073"/>
                        <a14:foregroundMark x1="57572" y1="43072" x2="57572" y2="43072"/>
                        <a14:foregroundMark x1="57572" y1="42404" x2="57572" y2="42404"/>
                        <a14:foregroundMark x1="55945" y1="42404" x2="55945" y2="42404"/>
                        <a14:foregroundMark x1="55820" y1="43907" x2="55945" y2="44574"/>
                        <a14:foregroundMark x1="56195" y1="45576" x2="56195" y2="45576"/>
                        <a14:foregroundMark x1="55945" y1="46578" x2="55945" y2="46578"/>
                        <a14:foregroundMark x1="57572" y1="45576" x2="57572" y2="45576"/>
                        <a14:foregroundMark x1="57947" y1="46578" x2="57947" y2="46578"/>
                        <a14:foregroundMark x1="55695" y1="46077" x2="55695" y2="46077"/>
                        <a14:foregroundMark x1="56696" y1="47078" x2="56696" y2="47078"/>
                        <a14:foregroundMark x1="57697" y1="46244" x2="57697" y2="46244"/>
                        <a14:foregroundMark x1="58073" y1="47078" x2="58073" y2="47078"/>
                        <a14:foregroundMark x1="57196" y1="46244" x2="57196" y2="46244"/>
                        <a14:foregroundMark x1="57697" y1="46745" x2="57697" y2="46745"/>
                        <a14:foregroundMark x1="57572" y1="45576" x2="57572" y2="45576"/>
                        <a14:foregroundMark x1="57196" y1="46578" x2="57196" y2="46578"/>
                        <a14:foregroundMark x1="57196" y1="45576" x2="57196" y2="45576"/>
                        <a14:foregroundMark x1="59950" y1="42905" x2="59950" y2="42905"/>
                        <a14:foregroundMark x1="60075" y1="43406" x2="60576" y2="46578"/>
                        <a14:foregroundMark x1="60200" y1="44407" x2="60200" y2="46077"/>
                        <a14:foregroundMark x1="59950" y1="44073" x2="59950" y2="45576"/>
                        <a14:foregroundMark x1="60826" y1="47245" x2="61702" y2="47245"/>
                        <a14:foregroundMark x1="59825" y1="43573" x2="59950" y2="44908"/>
                        <a14:foregroundMark x1="61327" y1="47412" x2="61327" y2="47412"/>
                        <a14:foregroundMark x1="61327" y1="46578" x2="61327" y2="46578"/>
                        <a14:foregroundMark x1="61327" y1="46578" x2="61327" y2="46578"/>
                        <a14:foregroundMark x1="60451" y1="46411" x2="60451" y2="46411"/>
                        <a14:foregroundMark x1="60451" y1="47078" x2="61076" y2="47078"/>
                        <a14:foregroundMark x1="61076" y1="46912" x2="61076" y2="46912"/>
                        <a14:foregroundMark x1="60576" y1="43907" x2="60075" y2="44073"/>
                        <a14:foregroundMark x1="59449" y1="44240" x2="59700" y2="44073"/>
                        <a14:foregroundMark x1="59700" y1="43573" x2="59700" y2="43573"/>
                        <a14:foregroundMark x1="59700" y1="43573" x2="59700" y2="43907"/>
                        <a14:foregroundMark x1="59700" y1="43907" x2="59700" y2="43907"/>
                        <a14:foregroundMark x1="59324" y1="43406" x2="59074" y2="43740"/>
                        <a14:foregroundMark x1="58073" y1="43740" x2="58573" y2="44407"/>
                        <a14:foregroundMark x1="57196" y1="45409" x2="57196" y2="45409"/>
                        <a14:foregroundMark x1="57196" y1="45743" x2="57196" y2="46244"/>
                        <a14:foregroundMark x1="57196" y1="46578" x2="57196" y2="46578"/>
                        <a14:foregroundMark x1="57947" y1="46077" x2="58323" y2="46912"/>
                        <a14:foregroundMark x1="57572" y1="45576" x2="57947" y2="46578"/>
                        <a14:foregroundMark x1="44431" y1="50584" x2="47184" y2="50584"/>
                        <a14:foregroundMark x1="49061" y1="50751" x2="47559" y2="54758"/>
                        <a14:foregroundMark x1="49437" y1="50584" x2="51189" y2="55259"/>
                        <a14:foregroundMark x1="49061" y1="51252" x2="49186" y2="50751"/>
                        <a14:foregroundMark x1="52566" y1="50417" x2="54693" y2="55092"/>
                        <a14:foregroundMark x1="52441" y1="50751" x2="53317" y2="50417"/>
                        <a14:foregroundMark x1="55319" y1="50584" x2="58323" y2="50918"/>
                        <a14:foregroundMark x1="58323" y1="50584" x2="58448" y2="53923"/>
                        <a14:foregroundMark x1="58824" y1="50250" x2="58824" y2="52254"/>
                        <a14:foregroundMark x1="59700" y1="50417" x2="61827" y2="54758"/>
                        <a14:foregroundMark x1="60200" y1="51085" x2="61702" y2="50918"/>
                        <a14:foregroundMark x1="60826" y1="52254" x2="61452" y2="52254"/>
                        <a14:foregroundMark x1="64831" y1="50751" x2="62954" y2="54758"/>
                        <a14:backgroundMark x1="1126" y1="44574" x2="3755" y2="46244"/>
                        <a14:backgroundMark x1="1252" y1="53088" x2="2879" y2="54090"/>
                        <a14:backgroundMark x1="2503" y1="62604" x2="4881" y2="62104"/>
                        <a14:backgroundMark x1="7009" y1="68280" x2="8010" y2="66611"/>
                        <a14:backgroundMark x1="3880" y1="67112" x2="9262" y2="72287"/>
                        <a14:backgroundMark x1="3004" y1="65609" x2="5507" y2="67446"/>
                        <a14:backgroundMark x1="9262" y1="72287" x2="10889" y2="73456"/>
                        <a14:backgroundMark x1="3004" y1="64441" x2="3004" y2="63439"/>
                        <a14:backgroundMark x1="3254" y1="61770" x2="2128" y2="60935"/>
                        <a14:backgroundMark x1="2378" y1="66277" x2="2753" y2="62104"/>
                        <a14:backgroundMark x1="2753" y1="66611" x2="2753" y2="61603"/>
                        <a14:backgroundMark x1="1126" y1="53255" x2="2378" y2="53255"/>
                        <a14:backgroundMark x1="1627" y1="55426" x2="2503" y2="55426"/>
                        <a14:backgroundMark x1="1252" y1="53255" x2="2128" y2="53255"/>
                        <a14:backgroundMark x1="1627" y1="52755" x2="2128" y2="52755"/>
                        <a14:backgroundMark x1="1502" y1="52087" x2="2503" y2="53088"/>
                        <a14:backgroundMark x1="6383" y1="37396" x2="5507" y2="39232"/>
                        <a14:backgroundMark x1="5632" y1="40067" x2="7009" y2="41068"/>
                        <a14:backgroundMark x1="7134" y1="38898" x2="6884" y2="37896"/>
                        <a14:backgroundMark x1="8886" y1="34558" x2="8886" y2="34558"/>
                        <a14:backgroundMark x1="8511" y1="34391" x2="8511" y2="34391"/>
                        <a14:backgroundMark x1="8886" y1="34057" x2="8886" y2="34057"/>
                        <a14:backgroundMark x1="9011" y1="34057" x2="9011" y2="34057"/>
                        <a14:backgroundMark x1="9136" y1="34224" x2="9136" y2="34224"/>
                        <a14:backgroundMark x1="9136" y1="33723" x2="9136" y2="33723"/>
                        <a14:backgroundMark x1="8761" y1="33723" x2="8761" y2="33723"/>
                        <a14:backgroundMark x1="8260" y1="35058" x2="8260" y2="35058"/>
                        <a14:backgroundMark x1="8511" y1="34891" x2="8511" y2="34891"/>
                        <a14:backgroundMark x1="7134" y1="36394" x2="7134" y2="36394"/>
                        <a14:backgroundMark x1="6758" y1="37396" x2="6758" y2="37396"/>
                        <a14:backgroundMark x1="7134" y1="37563" x2="7134" y2="37563"/>
                        <a14:backgroundMark x1="6884" y1="37396" x2="6884" y2="37396"/>
                        <a14:backgroundMark x1="1252" y1="47746" x2="1252" y2="47746"/>
                        <a14:backgroundMark x1="1001" y1="47913" x2="1001" y2="47913"/>
                        <a14:backgroundMark x1="1502" y1="51586" x2="1502" y2="51586"/>
                        <a14:backgroundMark x1="3504" y1="60768" x2="3504" y2="60768"/>
                        <a14:backgroundMark x1="2378" y1="60100" x2="2378" y2="60100"/>
                        <a14:backgroundMark x1="2879" y1="60100" x2="2879" y2="60100"/>
                        <a14:backgroundMark x1="3880" y1="59933" x2="3880" y2="59933"/>
                        <a14:backgroundMark x1="2253" y1="60935" x2="2253" y2="60935"/>
                        <a14:backgroundMark x1="2628" y1="60434" x2="2628" y2="60434"/>
                        <a14:backgroundMark x1="2503" y1="60935" x2="2503" y2="60935"/>
                        <a14:backgroundMark x1="2503" y1="61436" x2="2503" y2="61436"/>
                        <a14:backgroundMark x1="2503" y1="61937" x2="2628" y2="62437"/>
                        <a14:backgroundMark x1="2879" y1="63272" x2="2879" y2="63773"/>
                        <a14:backgroundMark x1="2879" y1="65275" x2="2879" y2="65275"/>
                        <a14:backgroundMark x1="3129" y1="65943" x2="3129" y2="65943"/>
                        <a14:backgroundMark x1="3129" y1="65943" x2="2503" y2="60935"/>
                        <a14:backgroundMark x1="2879" y1="62270" x2="2628" y2="61770"/>
                        <a14:backgroundMark x1="2378" y1="61269" x2="2378" y2="61269"/>
                        <a14:backgroundMark x1="2378" y1="60935" x2="2378" y2="60935"/>
                        <a14:backgroundMark x1="2378" y1="60935" x2="2378" y2="60935"/>
                        <a14:backgroundMark x1="920" y1="51010" x2="876" y2="51419"/>
                        <a14:backgroundMark x1="1377" y1="46745" x2="1223" y2="48186"/>
                        <a14:backgroundMark x1="2128" y1="59933" x2="2128" y2="59933"/>
                        <a14:backgroundMark x1="27159" y1="36227" x2="33166" y2="42237"/>
                        <a14:backgroundMark x1="37046" y1="27713" x2="37046" y2="31219"/>
                        <a14:backgroundMark x1="29287" y1="48080" x2="29287" y2="48080"/>
                        <a14:backgroundMark x1="33667" y1="54090" x2="33667" y2="54090"/>
                        <a14:backgroundMark x1="34043" y1="53422" x2="31790" y2="55259"/>
                        <a14:backgroundMark x1="29161" y1="63773" x2="35544" y2="64608"/>
                        <a14:backgroundMark x1="23529" y1="67947" x2="24656" y2="67947"/>
                        <a14:backgroundMark x1="37171" y1="73790" x2="37547" y2="73790"/>
                        <a14:backgroundMark x1="37046" y1="67613" x2="37046" y2="67613"/>
                        <a14:backgroundMark x1="37171" y1="67112" x2="37171" y2="67112"/>
                        <a14:backgroundMark x1="37171" y1="67446" x2="37171" y2="67446"/>
                        <a14:backgroundMark x1="81227" y1="52588" x2="81227" y2="52588"/>
                        <a14:backgroundMark x1="74593" y1="63105" x2="74593" y2="63105"/>
                        <a14:backgroundMark x1="74093" y1="62437" x2="75219" y2="63439"/>
                        <a14:backgroundMark x1="75219" y1="69616" x2="75219" y2="68948"/>
                        <a14:backgroundMark x1="78723" y1="60100" x2="78723" y2="60100"/>
                        <a14:backgroundMark x1="98373" y1="39900" x2="98623" y2="40568"/>
                        <a14:backgroundMark x1="99249" y1="33055" x2="99374" y2="34224"/>
                        <a14:backgroundMark x1="96996" y1="38898" x2="97747" y2="38898"/>
                        <a14:backgroundMark x1="98123" y1="33723" x2="98748" y2="33723"/>
                        <a14:backgroundMark x1="97872" y1="32554" x2="98623" y2="32721"/>
                        <a14:backgroundMark x1="97997" y1="32053" x2="98498" y2="32053"/>
                        <a14:backgroundMark x1="97747" y1="38731" x2="98498" y2="39399"/>
                        <a14:backgroundMark x1="97622" y1="38898" x2="98373" y2="39065"/>
                        <a14:backgroundMark x1="97372" y1="38731" x2="98123" y2="38397"/>
                        <a14:backgroundMark x1="98498" y1="38063" x2="98874" y2="37229"/>
                        <a14:backgroundMark x1="95995" y1="43573" x2="96621" y2="44574"/>
                        <a14:backgroundMark x1="94994" y1="43573" x2="95870" y2="44741"/>
                        <a14:backgroundMark x1="97747" y1="41903" x2="97747" y2="41903"/>
                        <a14:backgroundMark x1="91615" y1="47245" x2="91615" y2="47245"/>
                        <a14:backgroundMark x1="91615" y1="46578" x2="91615" y2="46578"/>
                        <a14:backgroundMark x1="91865" y1="47913" x2="92115" y2="47913"/>
                        <a14:backgroundMark x1="91990" y1="47579" x2="91990" y2="47579"/>
                        <a14:backgroundMark x1="91740" y1="48748" x2="91740" y2="48748"/>
                        <a14:backgroundMark x1="91364" y1="48581" x2="93116" y2="48247"/>
                        <a14:backgroundMark x1="91489" y1="48414" x2="91239" y2="48581"/>
                        <a14:backgroundMark x1="91364" y1="47412" x2="91114" y2="48915"/>
                        <a14:backgroundMark x1="94994" y1="47078" x2="93867" y2="48080"/>
                        <a14:backgroundMark x1="94994" y1="46578" x2="94869" y2="47412"/>
                        <a14:backgroundMark x1="75344" y1="39900" x2="75344" y2="39900"/>
                        <a14:backgroundMark x1="70964" y1="27880" x2="70964" y2="27880"/>
                        <a14:backgroundMark x1="76721" y1="26711" x2="76721" y2="26711"/>
                        <a14:backgroundMark x1="71339" y1="27546" x2="71339" y2="27546"/>
                        <a14:backgroundMark x1="76220" y1="32053" x2="76220" y2="32053"/>
                        <a14:backgroundMark x1="68961" y1="22371" x2="68961" y2="22371"/>
                        <a14:backgroundMark x1="51564" y1="48748" x2="51564" y2="48748"/>
                        <a14:backgroundMark x1="55569" y1="49583" x2="55569" y2="49583"/>
                        <a14:backgroundMark x1="60025" y1="49282" x2="60601" y2="49721"/>
                        <a14:backgroundMark x1="59391" y1="48799" x2="59566" y2="48932"/>
                        <a14:backgroundMark x1="57599" y1="47433" x2="59007" y2="48506"/>
                        <a14:backgroundMark x1="53285" y1="44145" x2="53826" y2="44558"/>
                        <a14:backgroundMark x1="47059" y1="39399" x2="51217" y2="42568"/>
                        <a14:backgroundMark x1="52961" y1="49466" x2="51439" y2="49249"/>
                        <a14:backgroundMark x1="55687" y1="49856" x2="54736" y2="49720"/>
                        <a14:backgroundMark x1="51439" y1="49249" x2="52755" y2="49976"/>
                        <a14:backgroundMark x1="56852" y1="44574" x2="56696" y2="44240"/>
                        <a14:backgroundMark x1="56992" y1="44872" x2="56852" y2="44574"/>
                        <a14:backgroundMark x1="57378" y1="45696" x2="57282" y2="45492"/>
                        <a14:backgroundMark x1="58677" y1="48469" x2="58025" y2="47078"/>
                        <a14:backgroundMark x1="59512" y1="50250" x2="59101" y2="49374"/>
                        <a14:backgroundMark x1="54546" y1="45409" x2="55160" y2="45075"/>
                        <a14:backgroundMark x1="53966" y1="45724" x2="54546" y2="45409"/>
                        <a14:backgroundMark x1="60293" y1="43406" x2="60701" y2="43406"/>
                        <a14:backgroundMark x1="61520" y1="48631" x2="61316" y2="48055"/>
                        <a14:backgroundMark x1="62294" y1="50815" x2="62055" y2="50140"/>
                        <a14:backgroundMark x1="62101" y1="46912" x2="62038" y2="46541"/>
                        <a14:backgroundMark x1="62187" y1="47412" x2="62101" y2="46912"/>
                        <a14:backgroundMark x1="62379" y1="48535" x2="62187" y2="47412"/>
                        <a14:backgroundMark x1="62642" y1="50073" x2="62489" y2="49180"/>
                        <a14:backgroundMark x1="49161" y1="48897" x2="49270" y2="50881"/>
                        <a14:backgroundMark x1="49850" y1="48285" x2="50428" y2="49971"/>
                        <a14:backgroundMark x1="49721" y1="47907" x2="49846" y2="48271"/>
                        <a14:backgroundMark x1="49302" y1="48648" x2="49437" y2="50083"/>
                        <a14:backgroundMark x1="49097" y1="46464" x2="49133" y2="46843"/>
                        <a14:backgroundMark x1="49958" y1="47488" x2="50854" y2="49708"/>
                        <a14:backgroundMark x1="79099" y1="50417" x2="80601" y2="51252"/>
                        <a14:backgroundMark x1="79474" y1="44407" x2="79474" y2="44407"/>
                      </a14:backgroundRemoval>
                    </a14:imgEffect>
                  </a14:imgLayer>
                </a14:imgProps>
              </a:ext>
            </a:extLst>
          </a:blip>
          <a:stretch>
            <a:fillRect/>
          </a:stretch>
        </p:blipFill>
        <p:spPr>
          <a:xfrm>
            <a:off x="5998065" y="2238375"/>
            <a:ext cx="6882420" cy="5159661"/>
          </a:xfrm>
          <a:prstGeom prst="rect">
            <a:avLst/>
          </a:prstGeom>
        </p:spPr>
      </p:pic>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5. GIÁ TRỊ CỐT LÕI</a:t>
            </a:r>
          </a:p>
        </p:txBody>
      </p:sp>
      <p:sp>
        <p:nvSpPr>
          <p:cNvPr id="11" name="Content Placeholder 10">
            <a:extLst>
              <a:ext uri="{FF2B5EF4-FFF2-40B4-BE49-F238E27FC236}">
                <a16:creationId xmlns:a16="http://schemas.microsoft.com/office/drawing/2014/main" id="{013AAA20-43D5-CE16-5F3A-42EE329D349B}"/>
              </a:ext>
            </a:extLst>
          </p:cNvPr>
          <p:cNvSpPr>
            <a:spLocks noGrp="1"/>
          </p:cNvSpPr>
          <p:nvPr>
            <p:ph idx="1"/>
          </p:nvPr>
        </p:nvSpPr>
        <p:spPr>
          <a:xfrm>
            <a:off x="1060076" y="1991778"/>
            <a:ext cx="5957047" cy="1880975"/>
          </a:xfrm>
        </p:spPr>
        <p:txBody>
          <a:bodyPr/>
          <a:lstStyle/>
          <a:p>
            <a:r>
              <a:rPr lang="vi-VN" dirty="0">
                <a:latin typeface="Times New Roman" panose="02020603050405020304" pitchFamily="18" charset="0"/>
                <a:cs typeface="Times New Roman" panose="02020603050405020304" pitchFamily="18" charset="0"/>
              </a:rPr>
              <a:t>Giao diện dơn giản, dễ sử dụng.</a:t>
            </a:r>
          </a:p>
          <a:p>
            <a:r>
              <a:rPr lang="vi-VN" dirty="0">
                <a:latin typeface="Times New Roman" panose="02020603050405020304" pitchFamily="18" charset="0"/>
                <a:cs typeface="Times New Roman" panose="02020603050405020304" pitchFamily="18" charset="0"/>
              </a:rPr>
              <a:t>Độ chính xác cao.</a:t>
            </a:r>
          </a:p>
          <a:p>
            <a:r>
              <a:rPr lang="vi-VN" dirty="0">
                <a:latin typeface="Times New Roman" panose="02020603050405020304" pitchFamily="18" charset="0"/>
                <a:cs typeface="Times New Roman" panose="02020603050405020304" pitchFamily="18" charset="0"/>
              </a:rPr>
              <a:t>Kết nối nhiều thiết bị cùng lúc.</a:t>
            </a:r>
          </a:p>
        </p:txBody>
      </p:sp>
    </p:spTree>
    <p:extLst>
      <p:ext uri="{BB962C8B-B14F-4D97-AF65-F5344CB8AC3E}">
        <p14:creationId xmlns:p14="http://schemas.microsoft.com/office/powerpoint/2010/main" val="179153564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6. KÊNH XÚC TIẾN</a:t>
            </a:r>
          </a:p>
        </p:txBody>
      </p:sp>
      <p:sp>
        <p:nvSpPr>
          <p:cNvPr id="15" name="TextBox 14">
            <a:extLst>
              <a:ext uri="{FF2B5EF4-FFF2-40B4-BE49-F238E27FC236}">
                <a16:creationId xmlns:a16="http://schemas.microsoft.com/office/drawing/2014/main" id="{3DD1F8A0-603D-4559-23CE-A71375D572F5}"/>
              </a:ext>
            </a:extLst>
          </p:cNvPr>
          <p:cNvSpPr txBox="1"/>
          <p:nvPr/>
        </p:nvSpPr>
        <p:spPr>
          <a:xfrm>
            <a:off x="891320" y="1651456"/>
            <a:ext cx="7935589" cy="954107"/>
          </a:xfrm>
          <a:prstGeom prst="rect">
            <a:avLst/>
          </a:prstGeom>
          <a:noFill/>
        </p:spPr>
        <p:txBody>
          <a:bodyPr wrap="square" rtlCol="0">
            <a:spAutoFit/>
          </a:bodyPr>
          <a:lstStyle/>
          <a:p>
            <a:pPr marL="457200" indent="-457200">
              <a:buFont typeface="Courier New" panose="02070309020205020404" pitchFamily="49" charset="0"/>
              <a:buChar char="o"/>
            </a:pPr>
            <a:r>
              <a:rPr lang="en-US" sz="2800" dirty="0" err="1">
                <a:latin typeface="Times New Roman" panose="02020603050405020304" pitchFamily="18" charset="0"/>
                <a:cs typeface="Times New Roman" panose="02020603050405020304" pitchFamily="18" charset="0"/>
              </a:rPr>
              <a:t>Youtube</a:t>
            </a:r>
            <a:r>
              <a:rPr lang="en-US" sz="2800" dirty="0">
                <a:latin typeface="Times New Roman" panose="02020603050405020304" pitchFamily="18" charset="0"/>
                <a:cs typeface="Times New Roman" panose="02020603050405020304" pitchFamily="18" charset="0"/>
              </a:rPr>
              <a:t>, Facebook, Instagram, </a:t>
            </a:r>
            <a:r>
              <a:rPr lang="en-US" sz="2800" dirty="0" err="1">
                <a:latin typeface="Times New Roman" panose="02020603050405020304" pitchFamily="18" charset="0"/>
                <a:cs typeface="Times New Roman" panose="02020603050405020304" pitchFamily="18" charset="0"/>
              </a:rPr>
              <a:t>Zalo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Tiktok</a:t>
            </a:r>
            <a:r>
              <a:rPr lang="en-US" sz="2800" dirty="0">
                <a:latin typeface="Times New Roman" panose="02020603050405020304" pitchFamily="18" charset="0"/>
                <a:cs typeface="Times New Roman" panose="02020603050405020304" pitchFamily="18" charset="0"/>
              </a:rPr>
              <a:t>, Website,…</a:t>
            </a:r>
          </a:p>
        </p:txBody>
      </p:sp>
      <p:sp>
        <p:nvSpPr>
          <p:cNvPr id="16" name="TextBox 15">
            <a:extLst>
              <a:ext uri="{FF2B5EF4-FFF2-40B4-BE49-F238E27FC236}">
                <a16:creationId xmlns:a16="http://schemas.microsoft.com/office/drawing/2014/main" id="{9A2215E5-6FFD-EBD3-9101-FDF4EC46C942}"/>
              </a:ext>
            </a:extLst>
          </p:cNvPr>
          <p:cNvSpPr txBox="1"/>
          <p:nvPr/>
        </p:nvSpPr>
        <p:spPr>
          <a:xfrm>
            <a:off x="838200" y="2605563"/>
            <a:ext cx="3385992" cy="523220"/>
          </a:xfrm>
          <a:prstGeom prst="rect">
            <a:avLst/>
          </a:prstGeom>
          <a:noFill/>
        </p:spPr>
        <p:txBody>
          <a:bodyPr wrap="none" rtlCol="0">
            <a:spAutoFit/>
          </a:bodyPr>
          <a:lstStyle/>
          <a:p>
            <a:pPr marL="457200" indent="-457200">
              <a:buFont typeface="Courier New" panose="02070309020205020404" pitchFamily="49" charset="0"/>
              <a:buChar char="o"/>
            </a:pPr>
            <a:r>
              <a:rPr lang="en-US" sz="2800" dirty="0" err="1">
                <a:latin typeface="Times New Roman" panose="02020603050405020304" pitchFamily="18" charset="0"/>
                <a:cs typeface="Times New Roman" panose="02020603050405020304" pitchFamily="18" charset="0"/>
              </a:rPr>
              <a:t>CHPlay</a:t>
            </a:r>
            <a:r>
              <a:rPr lang="en-US" sz="2800" dirty="0">
                <a:latin typeface="Times New Roman" panose="02020603050405020304" pitchFamily="18" charset="0"/>
                <a:cs typeface="Times New Roman" panose="02020603050405020304" pitchFamily="18" charset="0"/>
              </a:rPr>
              <a:t>, App Store</a:t>
            </a:r>
          </a:p>
        </p:txBody>
      </p:sp>
      <p:pic>
        <p:nvPicPr>
          <p:cNvPr id="21" name="Picture 20" descr="Graphical user interface, icon&#10;&#10;Description automatically generated">
            <a:extLst>
              <a:ext uri="{FF2B5EF4-FFF2-40B4-BE49-F238E27FC236}">
                <a16:creationId xmlns:a16="http://schemas.microsoft.com/office/drawing/2014/main" id="{C372387E-0796-FF18-4E57-217C0411991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21" b="95106" l="10000" r="90000">
                        <a14:foregroundMark x1="34375" y1="60185" x2="34375" y2="60185"/>
                        <a14:foregroundMark x1="42639" y1="22884" x2="42639" y2="22884"/>
                        <a14:foregroundMark x1="42778" y1="19841" x2="43403" y2="23810"/>
                        <a14:foregroundMark x1="57639" y1="17063" x2="57569" y2="15212"/>
                        <a14:foregroundMark x1="66875" y1="68122" x2="65764" y2="68386"/>
                        <a14:foregroundMark x1="69444" y1="21296" x2="72083" y2="46958"/>
                        <a14:foregroundMark x1="72083" y1="46958" x2="76111" y2="30820"/>
                        <a14:foregroundMark x1="76111" y1="30820" x2="72153" y2="23148"/>
                        <a14:foregroundMark x1="81528" y1="61640" x2="78056" y2="75132"/>
                        <a14:foregroundMark x1="78056" y1="75132" x2="84583" y2="67328"/>
                        <a14:foregroundMark x1="84583" y1="67328" x2="77361" y2="64550"/>
                        <a14:foregroundMark x1="77361" y1="64550" x2="79722" y2="70238"/>
                        <a14:foregroundMark x1="65069" y1="48280" x2="72708" y2="54101"/>
                        <a14:foregroundMark x1="50903" y1="87698" x2="60556" y2="84259"/>
                        <a14:foregroundMark x1="60556" y1="84259" x2="53333" y2="81349"/>
                        <a14:foregroundMark x1="53333" y1="81349" x2="53333" y2="81349"/>
                        <a14:foregroundMark x1="47847" y1="33201" x2="45694" y2="48016"/>
                        <a14:foregroundMark x1="45694" y1="48016" x2="45833" y2="48016"/>
                        <a14:foregroundMark x1="50556" y1="34656" x2="44375" y2="36111"/>
                        <a14:foregroundMark x1="44375" y1="36111" x2="44097" y2="36243"/>
                        <a14:foregroundMark x1="50278" y1="35317" x2="49653" y2="41005"/>
                        <a14:foregroundMark x1="42431" y1="46429" x2="43125" y2="56481"/>
                        <a14:foregroundMark x1="81875" y1="59921" x2="75833" y2="70238"/>
                        <a14:foregroundMark x1="75833" y1="70238" x2="82639" y2="78439"/>
                        <a14:foregroundMark x1="82639" y1="78439" x2="85972" y2="65873"/>
                        <a14:foregroundMark x1="85972" y1="65873" x2="79375" y2="56481"/>
                        <a14:foregroundMark x1="79375" y1="56481" x2="75069" y2="66931"/>
                        <a14:foregroundMark x1="75069" y1="66931" x2="76736" y2="76852"/>
                        <a14:foregroundMark x1="51528" y1="46164" x2="47986" y2="60317"/>
                        <a14:foregroundMark x1="47986" y1="60317" x2="47917" y2="61376"/>
                        <a14:foregroundMark x1="56806" y1="60714" x2="55556" y2="72884"/>
                        <a14:foregroundMark x1="33819" y1="76852" x2="33819" y2="76852"/>
                        <a14:foregroundMark x1="35000" y1="95106" x2="35000" y2="95106"/>
                        <a14:foregroundMark x1="34653" y1="93915" x2="34653" y2="93915"/>
                        <a14:foregroundMark x1="56528" y1="93915" x2="56528" y2="93915"/>
                        <a14:foregroundMark x1="56667" y1="92989" x2="56667" y2="92989"/>
                        <a14:foregroundMark x1="68403" y1="76323" x2="68403" y2="76323"/>
                        <a14:foregroundMark x1="68125" y1="76323" x2="68125" y2="76323"/>
                        <a14:foregroundMark x1="63056" y1="77778" x2="63056" y2="77778"/>
                        <a14:foregroundMark x1="62986" y1="60714" x2="69167" y2="60979"/>
                        <a14:foregroundMark x1="69167" y1="60979" x2="69375" y2="61111"/>
                        <a14:foregroundMark x1="31111" y1="85714" x2="34028" y2="85714"/>
                        <a14:foregroundMark x1="78750" y1="35185" x2="72083" y2="22619"/>
                        <a14:foregroundMark x1="72083" y1="22619" x2="64792" y2="26323"/>
                        <a14:foregroundMark x1="64792" y1="26323" x2="63542" y2="32407"/>
                        <a14:foregroundMark x1="80069" y1="35317" x2="80278" y2="29101"/>
                        <a14:foregroundMark x1="80278" y1="40608" x2="80764" y2="35450"/>
                        <a14:foregroundMark x1="35417" y1="32804" x2="30625" y2="44312"/>
                        <a14:foregroundMark x1="36042" y1="37037" x2="30000" y2="50265"/>
                        <a14:foregroundMark x1="30000" y1="50265" x2="29792" y2="50265"/>
                        <a14:foregroundMark x1="30972" y1="22222" x2="20139" y2="26984"/>
                        <a14:foregroundMark x1="20139" y1="26984" x2="24097" y2="44709"/>
                        <a14:foregroundMark x1="24097" y1="44709" x2="33194" y2="41138"/>
                        <a14:foregroundMark x1="33194" y1="41138" x2="32500" y2="25926"/>
                        <a14:foregroundMark x1="32500" y1="25926" x2="30208" y2="19841"/>
                        <a14:foregroundMark x1="26944" y1="16799" x2="16319" y2="26852"/>
                        <a14:foregroundMark x1="16319" y1="26852" x2="16528" y2="40079"/>
                        <a14:foregroundMark x1="16528" y1="40079" x2="20347" y2="49735"/>
                        <a14:foregroundMark x1="20347" y1="49735" x2="26250" y2="53307"/>
                        <a14:foregroundMark x1="26250" y1="53307" x2="32292" y2="49735"/>
                        <a14:foregroundMark x1="32292" y1="49735" x2="37361" y2="32143"/>
                        <a14:foregroundMark x1="37361" y1="32143" x2="32083" y2="17725"/>
                        <a14:foregroundMark x1="32083" y1="17725" x2="24514" y2="15212"/>
                        <a14:foregroundMark x1="24514" y1="15212" x2="20694" y2="16534"/>
                        <a14:foregroundMark x1="37431" y1="35979" x2="31389" y2="51852"/>
                        <a14:foregroundMark x1="31389" y1="51852" x2="29583" y2="53307"/>
                        <a14:foregroundMark x1="37153" y1="42196" x2="32153" y2="52249"/>
                        <a14:foregroundMark x1="32153" y1="52249" x2="27639" y2="54497"/>
                        <a14:foregroundMark x1="22014" y1="59524" x2="14792" y2="71032"/>
                        <a14:foregroundMark x1="14792" y1="71032" x2="22847" y2="68386"/>
                        <a14:foregroundMark x1="22847" y1="68386" x2="20556" y2="67857"/>
                        <a14:foregroundMark x1="20625" y1="56746" x2="13611" y2="68386"/>
                        <a14:foregroundMark x1="13611" y1="68386" x2="18472" y2="82275"/>
                        <a14:foregroundMark x1="18472" y1="82275" x2="24444" y2="79497"/>
                        <a14:foregroundMark x1="78958" y1="22090" x2="71875" y2="18254"/>
                        <a14:foregroundMark x1="71875" y1="18254" x2="64514" y2="25529"/>
                        <a14:foregroundMark x1="64514" y1="25529" x2="63194" y2="46561"/>
                        <a14:backgroundMark x1="37361" y1="47222" x2="39931" y2="47619"/>
                      </a14:backgroundRemoval>
                    </a14:imgEffect>
                  </a14:imgLayer>
                </a14:imgProps>
              </a:ext>
            </a:extLst>
          </a:blip>
          <a:stretch>
            <a:fillRect/>
          </a:stretch>
        </p:blipFill>
        <p:spPr>
          <a:xfrm>
            <a:off x="4098219" y="2001828"/>
            <a:ext cx="7739181" cy="4063070"/>
          </a:xfrm>
          <a:prstGeom prst="rect">
            <a:avLst/>
          </a:prstGeom>
        </p:spPr>
      </p:pic>
    </p:spTree>
    <p:extLst>
      <p:ext uri="{BB962C8B-B14F-4D97-AF65-F5344CB8AC3E}">
        <p14:creationId xmlns:p14="http://schemas.microsoft.com/office/powerpoint/2010/main" val="181391072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7. NGUỒN THU NHẬP</a:t>
            </a:r>
          </a:p>
        </p:txBody>
      </p:sp>
      <p:sp>
        <p:nvSpPr>
          <p:cNvPr id="26" name="TextBox 25">
            <a:extLst>
              <a:ext uri="{FF2B5EF4-FFF2-40B4-BE49-F238E27FC236}">
                <a16:creationId xmlns:a16="http://schemas.microsoft.com/office/drawing/2014/main" id="{93A80A83-0EF2-6B05-4157-CBCEE2F4376D}"/>
              </a:ext>
            </a:extLst>
          </p:cNvPr>
          <p:cNvSpPr txBox="1"/>
          <p:nvPr/>
        </p:nvSpPr>
        <p:spPr>
          <a:xfrm>
            <a:off x="836612" y="1659285"/>
            <a:ext cx="6353175" cy="3539430"/>
          </a:xfrm>
          <a:prstGeom prst="rect">
            <a:avLst/>
          </a:prstGeom>
          <a:noFill/>
        </p:spPr>
        <p:txBody>
          <a:bodyPr wrap="square" rtlCol="0">
            <a:spAutoFit/>
          </a:bodyPr>
          <a:lstStyle/>
          <a:p>
            <a:pPr marL="457200" indent="-457200">
              <a:buFont typeface="Wingdings" panose="05000000000000000000" pitchFamily="2" charset="2"/>
              <a:buChar char="v"/>
            </a:pP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việc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mềm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cửa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doanh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nghiệp</a:t>
            </a:r>
            <a:r>
              <a:rPr lang="en-US" sz="2800" dirty="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v"/>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youtobe</a:t>
            </a:r>
            <a:r>
              <a:rPr lang="en-US" sz="2800" dirty="0">
                <a:latin typeface="Times New Roman" panose="02020603050405020304" pitchFamily="18" charset="0"/>
                <a:cs typeface="Times New Roman" panose="02020603050405020304" pitchFamily="18" charset="0"/>
              </a:rPr>
              <a:t>, FB, </a:t>
            </a:r>
            <a:r>
              <a:rPr lang="en-US" sz="2800" dirty="0" err="1">
                <a:latin typeface="Times New Roman" panose="02020603050405020304" pitchFamily="18" charset="0"/>
                <a:cs typeface="Times New Roman" panose="02020603050405020304" pitchFamily="18" charset="0"/>
              </a:rPr>
              <a:t>Tiktok</a:t>
            </a:r>
            <a:r>
              <a:rPr lang="en-US" sz="2800" dirty="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v"/>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việc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thiết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quan</a:t>
            </a:r>
            <a:r>
              <a:rPr lang="en-US" sz="2800" dirty="0">
                <a:latin typeface="Times New Roman" panose="02020603050405020304" pitchFamily="18" charset="0"/>
                <a:cs typeface="Times New Roman" panose="02020603050405020304" pitchFamily="18" charset="0"/>
              </a:rPr>
              <a:t>.</a:t>
            </a:r>
          </a:p>
        </p:txBody>
      </p:sp>
      <p:pic>
        <p:nvPicPr>
          <p:cNvPr id="28" name="Picture 27" descr="Diagram">
            <a:extLst>
              <a:ext uri="{FF2B5EF4-FFF2-40B4-BE49-F238E27FC236}">
                <a16:creationId xmlns:a16="http://schemas.microsoft.com/office/drawing/2014/main" id="{066B3D9C-9132-1D47-6605-18FC5E851FB0}"/>
              </a:ext>
            </a:extLst>
          </p:cNvPr>
          <p:cNvPicPr>
            <a:picLocks noChangeAspect="1"/>
          </p:cNvPicPr>
          <p:nvPr/>
        </p:nvPicPr>
        <p:blipFill>
          <a:blip r:embed="rId2"/>
          <a:stretch>
            <a:fillRect/>
          </a:stretch>
        </p:blipFill>
        <p:spPr>
          <a:xfrm>
            <a:off x="6439957" y="2759075"/>
            <a:ext cx="6637867" cy="3733800"/>
          </a:xfrm>
          <a:prstGeom prst="rect">
            <a:avLst/>
          </a:prstGeom>
        </p:spPr>
      </p:pic>
    </p:spTree>
    <p:extLst>
      <p:ext uri="{BB962C8B-B14F-4D97-AF65-F5344CB8AC3E}">
        <p14:creationId xmlns:p14="http://schemas.microsoft.com/office/powerpoint/2010/main" val="54399556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8. CHI PHÍ</a:t>
            </a:r>
          </a:p>
        </p:txBody>
      </p:sp>
      <p:sp>
        <p:nvSpPr>
          <p:cNvPr id="3" name="Content Placeholder 2">
            <a:extLst>
              <a:ext uri="{FF2B5EF4-FFF2-40B4-BE49-F238E27FC236}">
                <a16:creationId xmlns:a16="http://schemas.microsoft.com/office/drawing/2014/main" id="{D1B5030A-5ADA-245C-6F56-984358F5C0BF}"/>
              </a:ext>
            </a:extLst>
          </p:cNvPr>
          <p:cNvSpPr>
            <a:spLocks noGrp="1"/>
          </p:cNvSpPr>
          <p:nvPr>
            <p:ph idx="1"/>
          </p:nvPr>
        </p:nvSpPr>
        <p:spPr>
          <a:xfrm>
            <a:off x="1247624" y="1613647"/>
            <a:ext cx="5093208" cy="4048125"/>
          </a:xfrm>
        </p:spPr>
        <p:txBody>
          <a:bodyPr>
            <a:normAutofit lnSpcReduction="10000"/>
          </a:bodyPr>
          <a:lstStyle/>
          <a:p>
            <a:pPr marL="342900" indent="-342900">
              <a:buFont typeface="Wingdings" panose="05000000000000000000" pitchFamily="2" charset="2"/>
              <a:buChar char="ü"/>
            </a:pPr>
            <a:r>
              <a:rPr lang="vi-VN" dirty="0">
                <a:latin typeface="Times New Roman" panose="02020603050405020304" pitchFamily="18" charset="0"/>
                <a:cs typeface="Times New Roman" panose="02020603050405020304" pitchFamily="18" charset="0"/>
              </a:rPr>
              <a:t>Thuế</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vi-VN" dirty="0">
                <a:latin typeface="Times New Roman" panose="02020603050405020304" pitchFamily="18" charset="0"/>
                <a:cs typeface="Times New Roman" panose="02020603050405020304" pitchFamily="18" charset="0"/>
              </a:rPr>
              <a:t>Tên miền</a:t>
            </a: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vi-VN" dirty="0">
                <a:latin typeface="Times New Roman" panose="02020603050405020304" pitchFamily="18" charset="0"/>
                <a:cs typeface="Times New Roman" panose="02020603050405020304" pitchFamily="18" charset="0"/>
              </a:rPr>
              <a:t>Mặt bằng</a:t>
            </a:r>
            <a:r>
              <a:rPr lang="en-US"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ü"/>
            </a:pPr>
            <a:r>
              <a:rPr lang="vi-VN" dirty="0">
                <a:latin typeface="Times New Roman" panose="02020603050405020304" pitchFamily="18" charset="0"/>
                <a:cs typeface="Times New Roman" panose="02020603050405020304" pitchFamily="18" charset="0"/>
              </a:rPr>
              <a:t>Đk bản quyền</a:t>
            </a:r>
            <a:r>
              <a:rPr lang="en-US"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ü"/>
            </a:pPr>
            <a:r>
              <a:rPr lang="en-US" dirty="0" err="1">
                <a:latin typeface="Times New Roman" panose="02020603050405020304" pitchFamily="18" charset="0"/>
                <a:cs typeface="Times New Roman" panose="02020603050405020304" pitchFamily="18" charset="0"/>
              </a:rPr>
              <a:t>Lương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vi-VN" dirty="0">
                <a:latin typeface="Times New Roman" panose="02020603050405020304" pitchFamily="18" charset="0"/>
                <a:cs typeface="Times New Roman" panose="02020603050405020304" pitchFamily="18" charset="0"/>
              </a:rPr>
              <a:t>Đưa lên CH play, App Store</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vi-VN" dirty="0">
                <a:latin typeface="Times New Roman" panose="02020603050405020304" pitchFamily="18" charset="0"/>
                <a:cs typeface="Times New Roman" panose="02020603050405020304" pitchFamily="18" charset="0"/>
              </a:rPr>
              <a:t>Trang thiết bị( máy tính, máy pos, máy in….)</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vi-VN" dirty="0">
                <a:latin typeface="Times New Roman" panose="02020603050405020304" pitchFamily="18" charset="0"/>
                <a:cs typeface="Times New Roman" panose="02020603050405020304" pitchFamily="18" charset="0"/>
              </a:rPr>
              <a:t>Một số chi phí khác( tiền điện, nước, wifi,…)</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p:txBody>
      </p:sp>
      <p:pic>
        <p:nvPicPr>
          <p:cNvPr id="18" name="Picture 17" descr="A picture containing indoor, toy&#10;&#10;Description automatically generated">
            <a:extLst>
              <a:ext uri="{FF2B5EF4-FFF2-40B4-BE49-F238E27FC236}">
                <a16:creationId xmlns:a16="http://schemas.microsoft.com/office/drawing/2014/main" id="{82C9DD3E-2B77-F006-AEC9-9391C655435D}"/>
              </a:ext>
            </a:extLst>
          </p:cNvPr>
          <p:cNvPicPr>
            <a:picLocks noChangeAspect="1"/>
          </p:cNvPicPr>
          <p:nvPr/>
        </p:nvPicPr>
        <p:blipFill>
          <a:blip r:embed="rId2"/>
          <a:stretch>
            <a:fillRect/>
          </a:stretch>
        </p:blipFill>
        <p:spPr>
          <a:xfrm>
            <a:off x="6278095" y="4524375"/>
            <a:ext cx="4152566" cy="2705100"/>
          </a:xfrm>
          <a:prstGeom prst="rect">
            <a:avLst/>
          </a:prstGeom>
        </p:spPr>
      </p:pic>
      <p:sp>
        <p:nvSpPr>
          <p:cNvPr id="19" name="Oval 18">
            <a:extLst>
              <a:ext uri="{FF2B5EF4-FFF2-40B4-BE49-F238E27FC236}">
                <a16:creationId xmlns:a16="http://schemas.microsoft.com/office/drawing/2014/main" id="{3EF6BE53-336B-00DC-8AFF-AE339B45699C}"/>
              </a:ext>
            </a:extLst>
          </p:cNvPr>
          <p:cNvSpPr/>
          <p:nvPr/>
        </p:nvSpPr>
        <p:spPr>
          <a:xfrm>
            <a:off x="6719776" y="-242423"/>
            <a:ext cx="3253564" cy="3136605"/>
          </a:xfrm>
          <a:prstGeom prst="ellipse">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39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38BB24-8D02-A8BA-256C-E4A73EF0A0A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645" b="89848" l="8429" r="94714">
                        <a14:foregroundMark x1="51429" y1="65990" x2="51429" y2="65990"/>
                        <a14:foregroundMark x1="53571" y1="67005" x2="48857" y2="73858"/>
                        <a14:foregroundMark x1="48857" y1="73858" x2="57571" y2="74112"/>
                        <a14:foregroundMark x1="57571" y1="74112" x2="57143" y2="75127"/>
                        <a14:foregroundMark x1="45857" y1="79695" x2="45857" y2="79695"/>
                        <a14:foregroundMark x1="90286" y1="56853" x2="90286" y2="56853"/>
                        <a14:foregroundMark x1="90857" y1="44670" x2="90857" y2="44670"/>
                        <a14:foregroundMark x1="94857" y1="58629" x2="94857" y2="58629"/>
                        <a14:foregroundMark x1="8429" y1="53807" x2="8429" y2="53807"/>
                      </a14:backgroundRemoval>
                    </a14:imgEffect>
                  </a14:imgLayer>
                </a14:imgProps>
              </a:ext>
            </a:extLst>
          </a:blip>
          <a:stretch>
            <a:fillRect/>
          </a:stretch>
        </p:blipFill>
        <p:spPr>
          <a:xfrm>
            <a:off x="5876364" y="2551701"/>
            <a:ext cx="7889476" cy="4440648"/>
          </a:xfrm>
          <a:prstGeom prst="rect">
            <a:avLst/>
          </a:prstGeom>
        </p:spPr>
      </p:pic>
      <p:sp>
        <p:nvSpPr>
          <p:cNvPr id="2" name="Title 1">
            <a:extLst>
              <a:ext uri="{FF2B5EF4-FFF2-40B4-BE49-F238E27FC236}">
                <a16:creationId xmlns:a16="http://schemas.microsoft.com/office/drawing/2014/main" id="{137D8ED1-F835-7ADB-AF22-70647F2C58E3}"/>
              </a:ext>
            </a:extLst>
          </p:cNvPr>
          <p:cNvSpPr>
            <a:spLocks noGrp="1"/>
          </p:cNvSpPr>
          <p:nvPr>
            <p:ph type="title"/>
          </p:nvPr>
        </p:nvSpPr>
        <p:spPr>
          <a:xfrm>
            <a:off x="839788" y="365125"/>
            <a:ext cx="10515600" cy="1325563"/>
          </a:xfrm>
        </p:spPr>
        <p:txBody>
          <a:bodyPr/>
          <a:lstStyle/>
          <a:p>
            <a:r>
              <a:rPr lang="en-US" dirty="0">
                <a:latin typeface="Times New Roman" panose="02020603050405020304" pitchFamily="18" charset="0"/>
                <a:cs typeface="Times New Roman" panose="02020603050405020304" pitchFamily="18" charset="0"/>
              </a:rPr>
              <a:t>9. SỐ LIỆU CHÍNH</a:t>
            </a:r>
          </a:p>
        </p:txBody>
      </p:sp>
      <p:sp>
        <p:nvSpPr>
          <p:cNvPr id="13" name="TextBox 12">
            <a:extLst>
              <a:ext uri="{FF2B5EF4-FFF2-40B4-BE49-F238E27FC236}">
                <a16:creationId xmlns:a16="http://schemas.microsoft.com/office/drawing/2014/main" id="{639077E2-99A5-DDB7-5402-C47D70A07D1A}"/>
              </a:ext>
            </a:extLst>
          </p:cNvPr>
          <p:cNvSpPr txBox="1"/>
          <p:nvPr/>
        </p:nvSpPr>
        <p:spPr>
          <a:xfrm>
            <a:off x="839788" y="1771371"/>
            <a:ext cx="8112175" cy="3108543"/>
          </a:xfrm>
          <a:prstGeom prst="rect">
            <a:avLst/>
          </a:prstGeom>
          <a:noFill/>
        </p:spPr>
        <p:txBody>
          <a:bodyPr wrap="square">
            <a:spAutoFit/>
          </a:bodyPr>
          <a:lstStyle/>
          <a:p>
            <a:pPr marL="457200" indent="-457200">
              <a:buFont typeface="Wingdings" panose="05000000000000000000" pitchFamily="2" charset="2"/>
              <a:buChar char="Ø"/>
            </a:pPr>
            <a:r>
              <a:rPr lang="vi-VN" sz="2800" b="0" i="0" dirty="0">
                <a:effectLst/>
                <a:latin typeface="Times New Roman" panose="02020603050405020304" pitchFamily="18" charset="0"/>
                <a:cs typeface="Times New Roman" panose="02020603050405020304" pitchFamily="18" charset="0"/>
              </a:rPr>
              <a:t>Số lượng phần mềm bán được: Trên 10 sản phẩm</a:t>
            </a:r>
            <a:endParaRPr lang="en-US" sz="2800" b="0" i="0" dirty="0">
              <a:effectLst/>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2800" b="0" i="0" dirty="0">
              <a:effectLst/>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2800" b="0" i="0" dirty="0">
                <a:effectLst/>
                <a:latin typeface="Times New Roman" panose="02020603050405020304" pitchFamily="18" charset="0"/>
                <a:cs typeface="Times New Roman" panose="02020603050405020304" pitchFamily="18" charset="0"/>
              </a:rPr>
              <a:t>Số lượng trang web bán được: Trên 20 trang </a:t>
            </a:r>
            <a:endParaRPr lang="en-US" sz="2800" b="0" i="0" dirty="0">
              <a:effectLst/>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2800" b="0" i="0" dirty="0">
              <a:effectLst/>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2800" b="0" i="0" dirty="0">
                <a:effectLst/>
                <a:latin typeface="Times New Roman" panose="02020603050405020304" pitchFamily="18" charset="0"/>
                <a:cs typeface="Times New Roman" panose="02020603050405020304" pitchFamily="18" charset="0"/>
              </a:rPr>
              <a:t>Số lượng dàn máy tính: 10 máy</a:t>
            </a:r>
            <a:endParaRPr lang="en-US" sz="2800" b="0" i="0" dirty="0">
              <a:effectLst/>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2800" b="0" i="0" dirty="0">
              <a:effectLst/>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2800" b="0" i="0" dirty="0">
                <a:effectLst/>
                <a:latin typeface="Times New Roman" panose="02020603050405020304" pitchFamily="18" charset="0"/>
                <a:cs typeface="Times New Roman" panose="02020603050405020304" pitchFamily="18" charset="0"/>
              </a:rPr>
              <a:t>Số lượng bàn: 10 bàn</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1828377"/>
      </p:ext>
    </p:extLst>
  </p:cSld>
  <p:clrMapOvr>
    <a:masterClrMapping/>
  </p:clrMapOvr>
  <p:transition spd="slow">
    <p:push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Lục</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189743" y="966835"/>
            <a:ext cx="6633882" cy="5414682"/>
          </a:xfrm>
        </p:spPr>
        <p:txBody>
          <a:bodyPr>
            <a:normAutofit fontScale="92500" lnSpcReduction="10000"/>
          </a:bodyPr>
          <a:lstStyle/>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bày</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tưởng</a:t>
            </a:r>
            <a:r>
              <a:rPr lang="en-US" dirty="0">
                <a:latin typeface="Times New Roman" panose="02020603050405020304" pitchFamily="18" charset="0"/>
                <a:cs typeface="Times New Roman" panose="02020603050405020304" pitchFamily="18" charset="0"/>
              </a:rPr>
              <a:t>.</a:t>
            </a:r>
          </a:p>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quyết</a:t>
            </a:r>
            <a:r>
              <a:rPr lang="en-US" dirty="0">
                <a:latin typeface="Times New Roman" panose="02020603050405020304" pitchFamily="18" charset="0"/>
                <a:cs typeface="Times New Roman" panose="02020603050405020304" pitchFamily="18" charset="0"/>
              </a:rPr>
              <a:t>.</a:t>
            </a:r>
          </a:p>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a:t>
            </a:r>
          </a:p>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khúc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a:t>
            </a:r>
          </a:p>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cốt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lõi</a:t>
            </a:r>
            <a:r>
              <a:rPr lang="en-US" dirty="0">
                <a:latin typeface="Times New Roman" panose="02020603050405020304" pitchFamily="18" charset="0"/>
                <a:cs typeface="Times New Roman" panose="02020603050405020304" pitchFamily="18" charset="0"/>
              </a:rPr>
              <a:t>.</a:t>
            </a:r>
          </a:p>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Kênh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xúc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a:t>
            </a:r>
            <a:r>
              <a:rPr lang="en-US" dirty="0">
                <a:latin typeface="Times New Roman" panose="02020603050405020304" pitchFamily="18" charset="0"/>
                <a:cs typeface="Times New Roman" panose="02020603050405020304" pitchFamily="18" charset="0"/>
              </a:rPr>
              <a:t>.</a:t>
            </a:r>
          </a:p>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Nguồn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nhập</a:t>
            </a:r>
            <a:r>
              <a:rPr lang="en-US" dirty="0">
                <a:latin typeface="Times New Roman" panose="02020603050405020304" pitchFamily="18" charset="0"/>
                <a:cs typeface="Times New Roman" panose="02020603050405020304" pitchFamily="18" charset="0"/>
              </a:rPr>
              <a:t>.</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Chi </a:t>
            </a:r>
            <a:r>
              <a:rPr lang="en-US" dirty="0" err="1">
                <a:latin typeface="Times New Roman" panose="02020603050405020304" pitchFamily="18" charset="0"/>
                <a:cs typeface="Times New Roman" panose="02020603050405020304" pitchFamily="18" charset="0"/>
              </a:rPr>
              <a:t>phí</a:t>
            </a:r>
            <a:r>
              <a:rPr lang="en-US" dirty="0">
                <a:latin typeface="Times New Roman" panose="02020603050405020304" pitchFamily="18" charset="0"/>
                <a:cs typeface="Times New Roman" panose="02020603050405020304" pitchFamily="18" charset="0"/>
              </a:rPr>
              <a:t>.</a:t>
            </a:r>
          </a:p>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a:t>
            </a:r>
          </a:p>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Lợi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Ma </a:t>
            </a:r>
            <a:r>
              <a:rPr lang="en-US" dirty="0" err="1">
                <a:latin typeface="Times New Roman" panose="02020603050405020304" pitchFamily="18" charset="0"/>
                <a:cs typeface="Times New Roman" panose="02020603050405020304" pitchFamily="18" charset="0"/>
              </a:rPr>
              <a:t>trận</a:t>
            </a:r>
            <a:r>
              <a:rPr lang="en-US" dirty="0">
                <a:latin typeface="Times New Roman" panose="02020603050405020304" pitchFamily="18" charset="0"/>
                <a:cs typeface="Times New Roman" panose="02020603050405020304" pitchFamily="18" charset="0"/>
              </a:rPr>
              <a:t> SWOT.</a:t>
            </a:r>
          </a:p>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Ngôi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160260"/>
      </p:ext>
    </p:extLst>
  </p:cSld>
  <p:clrMapOvr>
    <a:masterClrMapping/>
  </p:clrMapOvr>
  <p:transition spd="slow">
    <p:comb/>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Graphical user interface, application&#10;&#10;Description automatically generated">
            <a:extLst>
              <a:ext uri="{FF2B5EF4-FFF2-40B4-BE49-F238E27FC236}">
                <a16:creationId xmlns:a16="http://schemas.microsoft.com/office/drawing/2014/main" id="{B9D11450-38E1-FD2B-E9A2-1EA1F1A5897F}"/>
              </a:ext>
            </a:extLst>
          </p:cNvPr>
          <p:cNvPicPr>
            <a:picLocks noGrp="1" noChangeAspect="1"/>
          </p:cNvPicPr>
          <p:nvPr>
            <p:ph type="pic" sz="quarter" idx="13"/>
          </p:nvPr>
        </p:nvPicPr>
        <p:blipFill>
          <a:blip r:embed="rId2"/>
          <a:srcRect l="16619" r="16619"/>
          <a:stretch>
            <a:fillRect/>
          </a:stretch>
        </p:blipFill>
        <p:spPr>
          <a:xfrm>
            <a:off x="8751086" y="3191202"/>
            <a:ext cx="2207046" cy="2204178"/>
          </a:xfrm>
        </p:spPr>
      </p:pic>
      <p:pic>
        <p:nvPicPr>
          <p:cNvPr id="14" name="Picture Placeholder 13" descr="A group of people standing together&#10;&#10;Description automatically generated with medium confidence">
            <a:extLst>
              <a:ext uri="{FF2B5EF4-FFF2-40B4-BE49-F238E27FC236}">
                <a16:creationId xmlns:a16="http://schemas.microsoft.com/office/drawing/2014/main" id="{509DBD53-BC74-ED0C-4117-0DAA41E89030}"/>
              </a:ext>
            </a:extLst>
          </p:cNvPr>
          <p:cNvPicPr>
            <a:picLocks noGrp="1" noChangeAspect="1"/>
          </p:cNvPicPr>
          <p:nvPr>
            <p:ph type="pic" sz="quarter" idx="14"/>
          </p:nvPr>
        </p:nvPicPr>
        <p:blipFill>
          <a:blip r:embed="rId3"/>
          <a:srcRect l="18833" r="18833"/>
          <a:stretch>
            <a:fillRect/>
          </a:stretch>
        </p:blipFill>
        <p:spPr>
          <a:xfrm>
            <a:off x="7062196" y="732348"/>
            <a:ext cx="3096807" cy="3096807"/>
          </a:xfrm>
        </p:spPr>
      </p:pic>
      <p:sp>
        <p:nvSpPr>
          <p:cNvPr id="4" name="Title 3">
            <a:extLst>
              <a:ext uri="{FF2B5EF4-FFF2-40B4-BE49-F238E27FC236}">
                <a16:creationId xmlns:a16="http://schemas.microsoft.com/office/drawing/2014/main" id="{A5351BA0-3E08-E646-29FF-622DBD1A8A0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10. LỢI THẾ CẠNH TRANH ĐỘC QUYỀN</a:t>
            </a:r>
          </a:p>
        </p:txBody>
      </p:sp>
      <p:sp>
        <p:nvSpPr>
          <p:cNvPr id="10" name="TextBox 9">
            <a:extLst>
              <a:ext uri="{FF2B5EF4-FFF2-40B4-BE49-F238E27FC236}">
                <a16:creationId xmlns:a16="http://schemas.microsoft.com/office/drawing/2014/main" id="{58F9599A-C6A6-8662-7DE6-A2028DD418A6}"/>
              </a:ext>
            </a:extLst>
          </p:cNvPr>
          <p:cNvSpPr txBox="1"/>
          <p:nvPr/>
        </p:nvSpPr>
        <p:spPr>
          <a:xfrm>
            <a:off x="467778" y="2153843"/>
            <a:ext cx="6097772" cy="3970318"/>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ngũ</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nghiệm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tốt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quyết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khắc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phục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mềm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xuất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lỗi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nhanh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chóng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dễ</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dàng</a:t>
            </a:r>
            <a:r>
              <a:rPr lang="en-US" sz="2800" dirty="0">
                <a:latin typeface="Times New Roman" panose="02020603050405020304" pitchFamily="18" charset="0"/>
                <a:cs typeface="Times New Roman" panose="02020603050405020304" pitchFamily="18" charset="0"/>
              </a:rPr>
              <a:t>.</a:t>
            </a: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công</a:t>
            </a:r>
            <a:r>
              <a:rPr lang="en-US" sz="2800" dirty="0">
                <a:latin typeface="Times New Roman" panose="02020603050405020304" pitchFamily="18" charset="0"/>
                <a:cs typeface="Times New Roman" panose="02020603050405020304" pitchFamily="18" charset="0"/>
              </a:rPr>
              <a:t> ty </a:t>
            </a:r>
            <a:r>
              <a:rPr lang="en-US" sz="2800" dirty="0" err="1">
                <a:latin typeface="Times New Roman" panose="02020603050405020304" pitchFamily="18" charset="0"/>
                <a:cs typeface="Times New Roman" panose="02020603050405020304" pitchFamily="18" charset="0"/>
              </a:rPr>
              <a:t>lớn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sữ</a:t>
            </a:r>
            <a:r>
              <a:rPr lang="en-US" sz="2800" dirty="0">
                <a:latin typeface="Times New Roman" panose="02020603050405020304" pitchFamily="18" charset="0"/>
                <a:cs typeface="Times New Roman" panose="02020603050405020304" pitchFamily="18" charset="0"/>
              </a:rPr>
              <a:t> dung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đánh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cao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về</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mềm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cũng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như</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dịch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vụ</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công</a:t>
            </a:r>
            <a:r>
              <a:rPr lang="en-US" sz="2800" dirty="0">
                <a:latin typeface="Times New Roman" panose="02020603050405020304" pitchFamily="18" charset="0"/>
                <a:cs typeface="Times New Roman" panose="02020603050405020304" pitchFamily="18" charset="0"/>
              </a:rPr>
              <a:t> ty.</a:t>
            </a:r>
          </a:p>
          <a:p>
            <a:r>
              <a:rPr lang="en-US" sz="2800" b="0" i="0" dirty="0">
                <a:effectLst/>
                <a:latin typeface="-apple-system"/>
              </a:rPr>
              <a:t>- </a:t>
            </a:r>
            <a:r>
              <a:rPr lang="vi-VN" sz="2800" b="0" i="0" dirty="0">
                <a:effectLst/>
                <a:latin typeface="Times New Roman" panose="02020603050405020304" pitchFamily="18" charset="0"/>
                <a:cs typeface="Times New Roman" panose="02020603050405020304" pitchFamily="18" charset="0"/>
              </a:rPr>
              <a:t>Được cấp giấy chứng nhận ISO 9001và đạt chứng chỉ CMM.</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239791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a:extLst>
              <a:ext uri="{FF2B5EF4-FFF2-40B4-BE49-F238E27FC236}">
                <a16:creationId xmlns:a16="http://schemas.microsoft.com/office/drawing/2014/main" id="{E86F2EF4-F606-F63E-797A-96EA6063167C}"/>
              </a:ext>
            </a:extLst>
          </p:cNvPr>
          <p:cNvPicPr>
            <a:picLocks noChangeAspect="1"/>
          </p:cNvPicPr>
          <p:nvPr/>
        </p:nvPicPr>
        <p:blipFill>
          <a:blip r:embed="rId2"/>
          <a:stretch>
            <a:fillRect/>
          </a:stretch>
        </p:blipFill>
        <p:spPr>
          <a:xfrm>
            <a:off x="2871988" y="1704449"/>
            <a:ext cx="8525815" cy="4753143"/>
          </a:xfrm>
          <a:prstGeom prst="rect">
            <a:avLst/>
          </a:prstGeom>
          <a:ln>
            <a:noFill/>
          </a:ln>
        </p:spPr>
      </p:pic>
      <p:sp>
        <p:nvSpPr>
          <p:cNvPr id="6" name="TextBox 5">
            <a:extLst>
              <a:ext uri="{FF2B5EF4-FFF2-40B4-BE49-F238E27FC236}">
                <a16:creationId xmlns:a16="http://schemas.microsoft.com/office/drawing/2014/main" id="{EDD3F426-93A5-8ECB-E165-1BA18B8D7356}"/>
              </a:ext>
            </a:extLst>
          </p:cNvPr>
          <p:cNvSpPr txBox="1"/>
          <p:nvPr/>
        </p:nvSpPr>
        <p:spPr>
          <a:xfrm>
            <a:off x="-1129047" y="400408"/>
            <a:ext cx="7890455" cy="769441"/>
          </a:xfrm>
          <a:prstGeom prst="rect">
            <a:avLst/>
          </a:prstGeom>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11. MA TRẬN SWOT</a:t>
            </a:r>
          </a:p>
        </p:txBody>
      </p:sp>
    </p:spTree>
    <p:extLst>
      <p:ext uri="{BB962C8B-B14F-4D97-AF65-F5344CB8AC3E}">
        <p14:creationId xmlns:p14="http://schemas.microsoft.com/office/powerpoint/2010/main" val="793393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21AF338-804F-40E1-AFD2-C48254DCD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6463" y="1454534"/>
            <a:ext cx="7009396" cy="3942785"/>
          </a:xfrm>
          <a:prstGeom prst="rect">
            <a:avLst/>
          </a:prstGeom>
        </p:spPr>
      </p:pic>
      <p:sp>
        <p:nvSpPr>
          <p:cNvPr id="4" name="TextBox 3">
            <a:extLst>
              <a:ext uri="{FF2B5EF4-FFF2-40B4-BE49-F238E27FC236}">
                <a16:creationId xmlns:a16="http://schemas.microsoft.com/office/drawing/2014/main" id="{84FEEF3F-B24C-8372-2775-1A23BF8AFFAA}"/>
              </a:ext>
            </a:extLst>
          </p:cNvPr>
          <p:cNvSpPr txBox="1"/>
          <p:nvPr/>
        </p:nvSpPr>
        <p:spPr>
          <a:xfrm>
            <a:off x="341306" y="769441"/>
            <a:ext cx="4575787" cy="600164"/>
          </a:xfrm>
          <a:prstGeom prst="rect">
            <a:avLst/>
          </a:prstGeom>
          <a:noFill/>
        </p:spPr>
        <p:txBody>
          <a:bodyPr wrap="square" rtlCol="0">
            <a:spAutoFit/>
          </a:bodyPr>
          <a:lstStyle/>
          <a:p>
            <a:r>
              <a:rPr lang="en-US" sz="3300" dirty="0">
                <a:latin typeface="Times New Roman" panose="02020603050405020304" pitchFamily="18" charset="0"/>
                <a:ea typeface="Cambria" panose="02040503050406030204" pitchFamily="18" charset="0"/>
                <a:cs typeface="Times New Roman" panose="02020603050405020304" pitchFamily="18" charset="0"/>
              </a:rPr>
              <a:t>11.1. ĐIỂM MẠNH (S)</a:t>
            </a:r>
          </a:p>
        </p:txBody>
      </p:sp>
      <p:sp>
        <p:nvSpPr>
          <p:cNvPr id="6" name="TextBox 5">
            <a:extLst>
              <a:ext uri="{FF2B5EF4-FFF2-40B4-BE49-F238E27FC236}">
                <a16:creationId xmlns:a16="http://schemas.microsoft.com/office/drawing/2014/main" id="{E289FB16-A36E-65C5-07E6-07B8DA60FA10}"/>
              </a:ext>
            </a:extLst>
          </p:cNvPr>
          <p:cNvSpPr txBox="1"/>
          <p:nvPr/>
        </p:nvSpPr>
        <p:spPr>
          <a:xfrm>
            <a:off x="341306" y="1671600"/>
            <a:ext cx="3199752" cy="3416320"/>
          </a:xfrm>
          <a:prstGeom prst="rect">
            <a:avLst/>
          </a:prstGeom>
          <a:noFill/>
        </p:spPr>
        <p:txBody>
          <a:bodyPr wrap="square">
            <a:spAutoFit/>
          </a:bodyPr>
          <a:lstStyle/>
          <a:p>
            <a:pPr marL="285750" indent="-285750">
              <a:buFont typeface="Wingdings" panose="05000000000000000000" pitchFamily="2" charset="2"/>
              <a:buChar char="ü"/>
            </a:pPr>
            <a:r>
              <a:rPr lang="en-US" sz="2400" dirty="0" err="1">
                <a:latin typeface="Times New Roman" panose="02020603050405020304" pitchFamily="18" charset="0"/>
                <a:cs typeface="Times New Roman" panose="02020603050405020304" pitchFamily="18" charset="0"/>
              </a:rPr>
              <a:t>Nguồn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trẻ</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nhiệt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tình</a:t>
            </a:r>
            <a:r>
              <a:rPr lang="en-US" sz="24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400" dirty="0" err="1">
                <a:latin typeface="Times New Roman" panose="02020603050405020304" pitchFamily="18" charset="0"/>
                <a:cs typeface="Times New Roman" panose="02020603050405020304" pitchFamily="18" charset="0"/>
              </a:rPr>
              <a:t>Môi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đại</a:t>
            </a:r>
            <a:r>
              <a:rPr lang="en-US" sz="24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400" dirty="0" err="1">
                <a:latin typeface="Times New Roman" panose="02020603050405020304" pitchFamily="18" charset="0"/>
                <a:cs typeface="Times New Roman" panose="02020603050405020304" pitchFamily="18" charset="0"/>
              </a:rPr>
              <a:t>Quy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rõ</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bạch</a:t>
            </a:r>
            <a:r>
              <a:rPr lang="en-US" sz="2400" dirty="0">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27180F94-4633-A334-2893-4324AFFC1B1F}"/>
              </a:ext>
            </a:extLst>
          </p:cNvPr>
          <p:cNvSpPr txBox="1"/>
          <p:nvPr/>
        </p:nvSpPr>
        <p:spPr>
          <a:xfrm>
            <a:off x="3738202" y="1671600"/>
            <a:ext cx="3182629" cy="3046988"/>
          </a:xfrm>
          <a:prstGeom prst="rect">
            <a:avLst/>
          </a:prstGeom>
          <a:noFill/>
        </p:spPr>
        <p:txBody>
          <a:bodyPr wrap="square">
            <a:spAutoFit/>
          </a:bodyPr>
          <a:lstStyle/>
          <a:p>
            <a:pPr marL="285750" indent="-285750">
              <a:buFont typeface="Wingdings" panose="05000000000000000000" pitchFamily="2" charset="2"/>
              <a:buChar char="ü"/>
            </a:pP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400" dirty="0" err="1">
                <a:latin typeface="Times New Roman" panose="02020603050405020304" pitchFamily="18" charset="0"/>
                <a:cs typeface="Times New Roman" panose="02020603050405020304" pitchFamily="18" charset="0"/>
              </a:rPr>
              <a:t>Xúc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tốt</a:t>
            </a:r>
            <a:r>
              <a:rPr lang="en-US" sz="24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400" dirty="0" err="1">
                <a:latin typeface="Times New Roman" panose="02020603050405020304" pitchFamily="18" charset="0"/>
                <a:cs typeface="Times New Roman" panose="02020603050405020304" pitchFamily="18" charset="0"/>
              </a:rPr>
              <a:t>Chăm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sóc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tốt</a:t>
            </a:r>
            <a:r>
              <a:rPr lang="en-US" sz="2400" dirty="0">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E7120D47-BFA3-5336-6027-B66B0F70F0A2}"/>
              </a:ext>
            </a:extLst>
          </p:cNvPr>
          <p:cNvSpPr txBox="1"/>
          <p:nvPr/>
        </p:nvSpPr>
        <p:spPr>
          <a:xfrm>
            <a:off x="-969624" y="0"/>
            <a:ext cx="7890455" cy="769441"/>
          </a:xfrm>
          <a:prstGeom prst="rect">
            <a:avLst/>
          </a:prstGeom>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11. MA TRẬN SWOT</a:t>
            </a:r>
          </a:p>
        </p:txBody>
      </p:sp>
    </p:spTree>
    <p:extLst>
      <p:ext uri="{BB962C8B-B14F-4D97-AF65-F5344CB8AC3E}">
        <p14:creationId xmlns:p14="http://schemas.microsoft.com/office/powerpoint/2010/main" val="2621938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invX="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etalware&#10;&#10;Description automatically generated">
            <a:extLst>
              <a:ext uri="{FF2B5EF4-FFF2-40B4-BE49-F238E27FC236}">
                <a16:creationId xmlns:a16="http://schemas.microsoft.com/office/drawing/2014/main" id="{A570B762-6D1B-00A5-1C34-247D41951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596" y="1997360"/>
            <a:ext cx="3783499" cy="2525486"/>
          </a:xfrm>
          <a:prstGeom prst="rect">
            <a:avLst/>
          </a:prstGeom>
        </p:spPr>
      </p:pic>
      <p:sp>
        <p:nvSpPr>
          <p:cNvPr id="2" name="TextBox 1">
            <a:extLst>
              <a:ext uri="{FF2B5EF4-FFF2-40B4-BE49-F238E27FC236}">
                <a16:creationId xmlns:a16="http://schemas.microsoft.com/office/drawing/2014/main" id="{DA6F840F-F8D7-37CA-4C12-C9972CCAD329}"/>
              </a:ext>
            </a:extLst>
          </p:cNvPr>
          <p:cNvSpPr txBox="1"/>
          <p:nvPr/>
        </p:nvSpPr>
        <p:spPr>
          <a:xfrm>
            <a:off x="126532" y="738875"/>
            <a:ext cx="4177319" cy="769441"/>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300" kern="1200" dirty="0">
                <a:solidFill>
                  <a:srgbClr val="080808"/>
                </a:solidFill>
                <a:latin typeface="Times New Roman" panose="02020603050405020304" pitchFamily="18" charset="0"/>
                <a:ea typeface="+mj-ea"/>
                <a:cs typeface="Times New Roman" panose="02020603050405020304" pitchFamily="18" charset="0"/>
              </a:rPr>
              <a:t>11.2. ĐIỂM YẾU (W)</a:t>
            </a:r>
          </a:p>
        </p:txBody>
      </p:sp>
      <p:sp>
        <p:nvSpPr>
          <p:cNvPr id="7" name="Rectangle 6">
            <a:extLst>
              <a:ext uri="{FF2B5EF4-FFF2-40B4-BE49-F238E27FC236}">
                <a16:creationId xmlns:a16="http://schemas.microsoft.com/office/drawing/2014/main" id="{81916B9F-1E33-0845-30C7-A4D6EC03A991}"/>
              </a:ext>
            </a:extLst>
          </p:cNvPr>
          <p:cNvSpPr/>
          <p:nvPr/>
        </p:nvSpPr>
        <p:spPr>
          <a:xfrm rot="2705923">
            <a:off x="6538728" y="1016914"/>
            <a:ext cx="4842709" cy="4824173"/>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331F88D-CCBB-7B63-3064-C7C0D2F81CB0}"/>
              </a:ext>
            </a:extLst>
          </p:cNvPr>
          <p:cNvSpPr txBox="1"/>
          <p:nvPr/>
        </p:nvSpPr>
        <p:spPr>
          <a:xfrm>
            <a:off x="6096000" y="1997360"/>
            <a:ext cx="5808933" cy="3046988"/>
          </a:xfrm>
          <a:prstGeom prst="rect">
            <a:avLst/>
          </a:prstGeom>
          <a:noFill/>
        </p:spPr>
        <p:txBody>
          <a:bodyPr wrap="square">
            <a:spAutoFit/>
          </a:bodyPr>
          <a:lstStyle/>
          <a:p>
            <a:pPr marL="285750" indent="-285750" algn="ctr">
              <a:buClr>
                <a:srgbClr val="FF0000"/>
              </a:buClr>
              <a:buFont typeface="Times New Roman" panose="02020603050405020304" pitchFamily="18" charset="0"/>
              <a:buChar char="×"/>
            </a:pP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bình</a:t>
            </a:r>
            <a:r>
              <a:rPr lang="en-US" sz="2400" dirty="0">
                <a:latin typeface="Times New Roman" panose="02020603050405020304" pitchFamily="18" charset="0"/>
                <a:cs typeface="Times New Roman" panose="02020603050405020304" pitchFamily="18" charset="0"/>
              </a:rPr>
              <a:t>.</a:t>
            </a:r>
          </a:p>
          <a:p>
            <a:pPr marL="285750" indent="-285750" algn="ctr">
              <a:buClr>
                <a:srgbClr val="FF0000"/>
              </a:buClr>
              <a:buFont typeface="Times New Roman" panose="02020603050405020304" pitchFamily="18" charset="0"/>
              <a:buChar char="×"/>
            </a:pPr>
            <a:endParaRPr lang="en-US" sz="2400" dirty="0">
              <a:latin typeface="Times New Roman" panose="02020603050405020304" pitchFamily="18" charset="0"/>
              <a:cs typeface="Times New Roman" panose="02020603050405020304" pitchFamily="18" charset="0"/>
            </a:endParaRPr>
          </a:p>
          <a:p>
            <a:pPr marL="285750" indent="-285750" algn="ctr">
              <a:buClr>
                <a:srgbClr val="FF0000"/>
              </a:buClr>
              <a:buFont typeface="Times New Roman" panose="02020603050405020304" pitchFamily="18" charset="0"/>
              <a:buChar char="×"/>
            </a:pPr>
            <a:r>
              <a:rPr lang="en-US" sz="2400" dirty="0" err="1">
                <a:latin typeface="Times New Roman" panose="02020603050405020304" pitchFamily="18" charset="0"/>
                <a:cs typeface="Times New Roman" panose="02020603050405020304" pitchFamily="18" charset="0"/>
              </a:rPr>
              <a:t>Tiềm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yếu</a:t>
            </a:r>
            <a:r>
              <a:rPr lang="en-US" sz="2400" dirty="0">
                <a:latin typeface="Times New Roman" panose="02020603050405020304" pitchFamily="18" charset="0"/>
                <a:cs typeface="Times New Roman" panose="02020603050405020304" pitchFamily="18" charset="0"/>
              </a:rPr>
              <a:t>.</a:t>
            </a:r>
          </a:p>
          <a:p>
            <a:pPr marL="285750" indent="-285750" algn="ctr">
              <a:buClr>
                <a:srgbClr val="FF0000"/>
              </a:buClr>
              <a:buFont typeface="Times New Roman" panose="02020603050405020304" pitchFamily="18" charset="0"/>
              <a:buChar char="×"/>
            </a:pPr>
            <a:endParaRPr lang="en-US" sz="2400" dirty="0">
              <a:latin typeface="Times New Roman" panose="02020603050405020304" pitchFamily="18" charset="0"/>
              <a:cs typeface="Times New Roman" panose="02020603050405020304" pitchFamily="18" charset="0"/>
            </a:endParaRPr>
          </a:p>
          <a:p>
            <a:pPr marL="285750" indent="-285750" algn="ctr">
              <a:buClr>
                <a:srgbClr val="FF0000"/>
              </a:buClr>
              <a:buFont typeface="Times New Roman" panose="02020603050405020304" pitchFamily="18" charset="0"/>
              <a:buChar char="×"/>
            </a:pPr>
            <a:r>
              <a:rPr lang="en-US" sz="2400" dirty="0" err="1">
                <a:latin typeface="Times New Roman" panose="02020603050405020304" pitchFamily="18" charset="0"/>
                <a:cs typeface="Times New Roman" panose="02020603050405020304" pitchFamily="18" charset="0"/>
              </a:rPr>
              <a:t>Nguồn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ngũ</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a:t>
            </a:r>
          </a:p>
          <a:p>
            <a:pPr marL="285750" indent="-285750" algn="ctr">
              <a:buClr>
                <a:srgbClr val="FF0000"/>
              </a:buClr>
              <a:buFont typeface="Times New Roman" panose="02020603050405020304" pitchFamily="18" charset="0"/>
              <a:buChar char="×"/>
            </a:pPr>
            <a:endParaRPr lang="en-US" sz="2400" dirty="0">
              <a:latin typeface="Times New Roman" panose="02020603050405020304" pitchFamily="18" charset="0"/>
              <a:cs typeface="Times New Roman" panose="02020603050405020304" pitchFamily="18" charset="0"/>
            </a:endParaRPr>
          </a:p>
          <a:p>
            <a:pPr marL="285750" indent="-285750" algn="ctr">
              <a:buClr>
                <a:srgbClr val="FF0000"/>
              </a:buClr>
              <a:buFont typeface="Times New Roman" panose="02020603050405020304" pitchFamily="18" charset="0"/>
              <a:buChar char="×"/>
            </a:pP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r>
              <a:rPr lang="en-US" sz="2400" dirty="0">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4EAC7212-9B62-98A6-6070-CC70B65C1B0D}"/>
              </a:ext>
            </a:extLst>
          </p:cNvPr>
          <p:cNvSpPr txBox="1"/>
          <p:nvPr/>
        </p:nvSpPr>
        <p:spPr>
          <a:xfrm>
            <a:off x="-1111956" y="122412"/>
            <a:ext cx="7890455" cy="769441"/>
          </a:xfrm>
          <a:prstGeom prst="rect">
            <a:avLst/>
          </a:prstGeom>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11. MA TRẬN SWOT</a:t>
            </a:r>
          </a:p>
        </p:txBody>
      </p:sp>
    </p:spTree>
    <p:extLst>
      <p:ext uri="{BB962C8B-B14F-4D97-AF65-F5344CB8AC3E}">
        <p14:creationId xmlns:p14="http://schemas.microsoft.com/office/powerpoint/2010/main" val="119675451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EF90A9B7-DDBF-F318-AA3B-3EBDF4C07001}"/>
              </a:ext>
            </a:extLst>
          </p:cNvPr>
          <p:cNvPicPr>
            <a:picLocks noChangeAspect="1"/>
          </p:cNvPicPr>
          <p:nvPr/>
        </p:nvPicPr>
        <p:blipFill rotWithShape="1">
          <a:blip r:embed="rId2">
            <a:extLst>
              <a:ext uri="{28A0092B-C50C-407E-A947-70E740481C1C}">
                <a14:useLocalDpi xmlns:a14="http://schemas.microsoft.com/office/drawing/2010/main" val="0"/>
              </a:ext>
            </a:extLst>
          </a:blip>
          <a:srcRect l="23943"/>
          <a:stretch/>
        </p:blipFill>
        <p:spPr>
          <a:xfrm>
            <a:off x="-2321284" y="0"/>
            <a:ext cx="9272902" cy="6857990"/>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p:spPr>
      </p:pic>
      <p:sp>
        <p:nvSpPr>
          <p:cNvPr id="4" name="TextBox 3">
            <a:extLst>
              <a:ext uri="{FF2B5EF4-FFF2-40B4-BE49-F238E27FC236}">
                <a16:creationId xmlns:a16="http://schemas.microsoft.com/office/drawing/2014/main" id="{1183A1EA-02D8-9C02-B5D9-7B6939C740DA}"/>
              </a:ext>
            </a:extLst>
          </p:cNvPr>
          <p:cNvSpPr txBox="1"/>
          <p:nvPr/>
        </p:nvSpPr>
        <p:spPr>
          <a:xfrm>
            <a:off x="6429375" y="1138903"/>
            <a:ext cx="4697457" cy="769441"/>
          </a:xfrm>
          <a:prstGeom prst="rect">
            <a:avLst/>
          </a:prstGeom>
          <a:noFill/>
        </p:spPr>
        <p:txBody>
          <a:bodyPr vert="horz" lIns="91440" tIns="45720" rIns="91440" bIns="45720" rtlCol="0" anchor="ctr">
            <a:noAutofit/>
          </a:bodyPr>
          <a:lstStyle/>
          <a:p>
            <a:pPr algn="ctr">
              <a:lnSpc>
                <a:spcPct val="90000"/>
              </a:lnSpc>
              <a:spcBef>
                <a:spcPct val="0"/>
              </a:spcBef>
              <a:spcAft>
                <a:spcPts val="600"/>
              </a:spcAft>
            </a:pPr>
            <a:r>
              <a:rPr lang="en-US" sz="3300" kern="1200" dirty="0">
                <a:solidFill>
                  <a:srgbClr val="080808"/>
                </a:solidFill>
                <a:latin typeface="Times New Roman" panose="02020603050405020304" pitchFamily="18" charset="0"/>
                <a:ea typeface="+mj-ea"/>
                <a:cs typeface="Times New Roman" panose="02020603050405020304" pitchFamily="18" charset="0"/>
              </a:rPr>
              <a:t>11.3. THÁCH THỨC (T)</a:t>
            </a:r>
          </a:p>
        </p:txBody>
      </p:sp>
      <p:sp>
        <p:nvSpPr>
          <p:cNvPr id="6" name="TextBox 5">
            <a:extLst>
              <a:ext uri="{FF2B5EF4-FFF2-40B4-BE49-F238E27FC236}">
                <a16:creationId xmlns:a16="http://schemas.microsoft.com/office/drawing/2014/main" id="{D181554C-F24F-1F3F-48F1-C8D11AE7F3D0}"/>
              </a:ext>
            </a:extLst>
          </p:cNvPr>
          <p:cNvSpPr txBox="1"/>
          <p:nvPr/>
        </p:nvSpPr>
        <p:spPr>
          <a:xfrm>
            <a:off x="7185796" y="2002862"/>
            <a:ext cx="4772025" cy="4524315"/>
          </a:xfrm>
          <a:prstGeom prst="rect">
            <a:avLst/>
          </a:prstGeom>
          <a:noFill/>
        </p:spPr>
        <p:txBody>
          <a:bodyPr wrap="square">
            <a:spAutoFit/>
          </a:bodyPr>
          <a:lstStyle/>
          <a:p>
            <a:pPr marL="285750" indent="-285750">
              <a:buFont typeface="Wingdings" panose="05000000000000000000" pitchFamily="2" charset="2"/>
              <a:buChar char="v"/>
            </a:pP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ít</a:t>
            </a:r>
            <a:r>
              <a:rPr lang="en-US" sz="24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400" dirty="0" err="1">
                <a:latin typeface="Times New Roman" panose="02020603050405020304" pitchFamily="18" charset="0"/>
                <a:cs typeface="Times New Roman" panose="02020603050405020304" pitchFamily="18" charset="0"/>
              </a:rPr>
              <a:t>Thương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bắt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400" dirty="0" err="1">
                <a:latin typeface="Times New Roman" panose="02020603050405020304" pitchFamily="18" charset="0"/>
                <a:cs typeface="Times New Roman" panose="02020603050405020304" pitchFamily="18" charset="0"/>
              </a:rPr>
              <a:t>Cạnh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tranh</a:t>
            </a:r>
            <a:r>
              <a:rPr lang="en-US" sz="2400" dirty="0">
                <a:latin typeface="Times New Roman" panose="02020603050405020304" pitchFamily="18" charset="0"/>
                <a:cs typeface="Times New Roman" panose="02020603050405020304" pitchFamily="18" charset="0"/>
              </a:rPr>
              <a:t> gay </a:t>
            </a:r>
            <a:r>
              <a:rPr lang="en-US" sz="2400" dirty="0" err="1">
                <a:latin typeface="Times New Roman" panose="02020603050405020304" pitchFamily="18" charset="0"/>
                <a:cs typeface="Times New Roman" panose="02020603050405020304" pitchFamily="18" charset="0"/>
              </a:rPr>
              <a:t>gắt</a:t>
            </a:r>
            <a:r>
              <a:rPr lang="en-US" sz="2400" dirty="0">
                <a:latin typeface="Times New Roman" panose="02020603050405020304" pitchFamily="18" charset="0"/>
                <a:cs typeface="Times New Roman" panose="02020603050405020304" pitchFamily="18" charset="0"/>
              </a:rPr>
              <a:t> do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thủ</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400" dirty="0" err="1">
                <a:latin typeface="Times New Roman" panose="02020603050405020304" pitchFamily="18" charset="0"/>
                <a:cs typeface="Times New Roman" panose="02020603050405020304" pitchFamily="18" charset="0"/>
              </a:rPr>
              <a:t>Kỳ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vọng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CNTT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nhanh</a:t>
            </a:r>
            <a:r>
              <a:rPr lang="en-US" sz="2400" dirty="0">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AF9F6A98-1E00-CF93-FA70-9C92DC5CF390}"/>
              </a:ext>
            </a:extLst>
          </p:cNvPr>
          <p:cNvSpPr txBox="1"/>
          <p:nvPr/>
        </p:nvSpPr>
        <p:spPr>
          <a:xfrm>
            <a:off x="5195196" y="530037"/>
            <a:ext cx="7890455" cy="769441"/>
          </a:xfrm>
          <a:prstGeom prst="rect">
            <a:avLst/>
          </a:prstGeom>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11. MA TRẬN SWOT</a:t>
            </a:r>
          </a:p>
        </p:txBody>
      </p:sp>
    </p:spTree>
    <p:extLst>
      <p:ext uri="{BB962C8B-B14F-4D97-AF65-F5344CB8AC3E}">
        <p14:creationId xmlns:p14="http://schemas.microsoft.com/office/powerpoint/2010/main" val="2752730524"/>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low confidence">
            <a:extLst>
              <a:ext uri="{FF2B5EF4-FFF2-40B4-BE49-F238E27FC236}">
                <a16:creationId xmlns:a16="http://schemas.microsoft.com/office/drawing/2014/main" id="{F1F2DE8E-9AB4-F64B-D9A2-165E06B3575E}"/>
              </a:ext>
            </a:extLst>
          </p:cNvPr>
          <p:cNvPicPr>
            <a:picLocks noChangeAspect="1"/>
          </p:cNvPicPr>
          <p:nvPr/>
        </p:nvPicPr>
        <p:blipFill rotWithShape="1">
          <a:blip r:embed="rId2">
            <a:extLst>
              <a:ext uri="{28A0092B-C50C-407E-A947-70E740481C1C}">
                <a14:useLocalDpi xmlns:a14="http://schemas.microsoft.com/office/drawing/2010/main" val="0"/>
              </a:ext>
            </a:extLst>
          </a:blip>
          <a:srcRect l="29561" r="8646"/>
          <a:stretch/>
        </p:blipFill>
        <p:spPr>
          <a:xfrm>
            <a:off x="4658284" y="10"/>
            <a:ext cx="7533716" cy="6857990"/>
          </a:xfrm>
          <a:custGeom>
            <a:avLst/>
            <a:gdLst/>
            <a:ahLst/>
            <a:cxnLst/>
            <a:rect l="l" t="t" r="r" b="b"/>
            <a:pathLst>
              <a:path w="7533716" h="6858000">
                <a:moveTo>
                  <a:pt x="879873" y="0"/>
                </a:moveTo>
                <a:lnTo>
                  <a:pt x="7533716" y="0"/>
                </a:lnTo>
                <a:lnTo>
                  <a:pt x="7533716" y="6858000"/>
                </a:lnTo>
                <a:lnTo>
                  <a:pt x="0" y="6858000"/>
                </a:lnTo>
                <a:lnTo>
                  <a:pt x="105162" y="6785068"/>
                </a:lnTo>
                <a:cubicBezTo>
                  <a:pt x="278980" y="6657407"/>
                  <a:pt x="449607" y="6519512"/>
                  <a:pt x="621811" y="6378742"/>
                </a:cubicBezTo>
                <a:cubicBezTo>
                  <a:pt x="1567435" y="5605738"/>
                  <a:pt x="2496160" y="4971185"/>
                  <a:pt x="2496160" y="3621913"/>
                </a:cubicBezTo>
                <a:cubicBezTo>
                  <a:pt x="2496160" y="2091411"/>
                  <a:pt x="1922424" y="751075"/>
                  <a:pt x="895262" y="10445"/>
                </a:cubicBezTo>
                <a:close/>
              </a:path>
            </a:pathLst>
          </a:custGeom>
        </p:spPr>
      </p:pic>
      <p:sp>
        <p:nvSpPr>
          <p:cNvPr id="3" name="TextBox 2">
            <a:extLst>
              <a:ext uri="{FF2B5EF4-FFF2-40B4-BE49-F238E27FC236}">
                <a16:creationId xmlns:a16="http://schemas.microsoft.com/office/drawing/2014/main" id="{315469DD-DCD6-AF2E-09C7-69730E711922}"/>
              </a:ext>
            </a:extLst>
          </p:cNvPr>
          <p:cNvSpPr txBox="1"/>
          <p:nvPr/>
        </p:nvSpPr>
        <p:spPr>
          <a:xfrm>
            <a:off x="189362" y="933176"/>
            <a:ext cx="3515863" cy="507006"/>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300" dirty="0">
                <a:latin typeface="Times New Roman" panose="02020603050405020304" pitchFamily="18" charset="0"/>
                <a:ea typeface="+mj-ea"/>
                <a:cs typeface="Times New Roman" panose="02020603050405020304" pitchFamily="18" charset="0"/>
              </a:rPr>
              <a:t>11.4. CƠ HỘI (O)</a:t>
            </a:r>
          </a:p>
        </p:txBody>
      </p:sp>
      <p:sp>
        <p:nvSpPr>
          <p:cNvPr id="7" name="TextBox 6">
            <a:extLst>
              <a:ext uri="{FF2B5EF4-FFF2-40B4-BE49-F238E27FC236}">
                <a16:creationId xmlns:a16="http://schemas.microsoft.com/office/drawing/2014/main" id="{4F71C404-0AA1-8357-F476-0785C7CE86B9}"/>
              </a:ext>
            </a:extLst>
          </p:cNvPr>
          <p:cNvSpPr txBox="1"/>
          <p:nvPr/>
        </p:nvSpPr>
        <p:spPr>
          <a:xfrm>
            <a:off x="332806" y="1684199"/>
            <a:ext cx="6096000" cy="4154984"/>
          </a:xfrm>
          <a:prstGeom prst="rect">
            <a:avLst/>
          </a:prstGeom>
          <a:noFill/>
        </p:spPr>
        <p:txBody>
          <a:bodyPr wrap="square">
            <a:spAutoFit/>
          </a:bodyPr>
          <a:lstStyle/>
          <a:p>
            <a:pPr marL="285750" indent="-285750">
              <a:buFont typeface="Wingdings" panose="05000000000000000000" pitchFamily="2" charset="2"/>
              <a:buChar char="q"/>
            </a:pPr>
            <a:r>
              <a:rPr lang="en-US" sz="2400" dirty="0" err="1">
                <a:latin typeface="Times New Roman" panose="02020603050405020304" pitchFamily="18" charset="0"/>
                <a:cs typeface="Times New Roman" panose="02020603050405020304" pitchFamily="18" charset="0"/>
              </a:rPr>
              <a:t>Nhu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CNTT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CNTT </a:t>
            </a:r>
            <a:r>
              <a:rPr lang="en-US" sz="2400" dirty="0" err="1">
                <a:latin typeface="Times New Roman" panose="02020603050405020304" pitchFamily="18" charset="0"/>
                <a:cs typeface="Times New Roman" panose="02020603050405020304" pitchFamily="18" charset="0"/>
              </a:rPr>
              <a:t>ngày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dễ</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cận</a:t>
            </a:r>
            <a:r>
              <a:rPr lang="en-US" sz="24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chia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rãi</a:t>
            </a:r>
            <a:r>
              <a:rPr lang="en-US" sz="24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dồi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dào</a:t>
            </a:r>
            <a:r>
              <a:rPr lang="en-US" sz="24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nước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thuế</a:t>
            </a:r>
            <a:r>
              <a:rPr lang="en-US" sz="2400" dirty="0">
                <a:latin typeface="Times New Roman" panose="02020603050405020304" pitchFamily="18" charset="0"/>
                <a:cs typeface="Times New Roman" panose="02020603050405020304" pitchFamily="18" charset="0"/>
              </a:rPr>
              <a:t> VAT – 0%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DN </a:t>
            </a:r>
            <a:r>
              <a:rPr lang="en-US" sz="2400" dirty="0" err="1">
                <a:latin typeface="Times New Roman" panose="02020603050405020304" pitchFamily="18" charset="0"/>
                <a:cs typeface="Times New Roman" panose="02020603050405020304" pitchFamily="18" charset="0"/>
              </a:rPr>
              <a:t>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CNTT.</a:t>
            </a:r>
          </a:p>
        </p:txBody>
      </p:sp>
      <p:sp>
        <p:nvSpPr>
          <p:cNvPr id="2" name="TextBox 1">
            <a:extLst>
              <a:ext uri="{FF2B5EF4-FFF2-40B4-BE49-F238E27FC236}">
                <a16:creationId xmlns:a16="http://schemas.microsoft.com/office/drawing/2014/main" id="{8B3B8DD5-D2F6-1E55-40CF-821E5CF4C25C}"/>
              </a:ext>
            </a:extLst>
          </p:cNvPr>
          <p:cNvSpPr txBox="1"/>
          <p:nvPr/>
        </p:nvSpPr>
        <p:spPr>
          <a:xfrm>
            <a:off x="-1176672" y="77289"/>
            <a:ext cx="7890455" cy="769441"/>
          </a:xfrm>
          <a:prstGeom prst="rect">
            <a:avLst/>
          </a:prstGeom>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11. MA TRẬN SWOT</a:t>
            </a:r>
          </a:p>
        </p:txBody>
      </p:sp>
    </p:spTree>
    <p:extLst>
      <p:ext uri="{BB962C8B-B14F-4D97-AF65-F5344CB8AC3E}">
        <p14:creationId xmlns:p14="http://schemas.microsoft.com/office/powerpoint/2010/main" val="373729101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8FC508-3D8D-9E69-4A51-544E536BC083}"/>
              </a:ext>
            </a:extLst>
          </p:cNvPr>
          <p:cNvSpPr txBox="1"/>
          <p:nvPr/>
        </p:nvSpPr>
        <p:spPr>
          <a:xfrm>
            <a:off x="5524500" y="917977"/>
            <a:ext cx="6815138" cy="531049"/>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300" dirty="0">
                <a:latin typeface="Times New Roman" panose="02020603050405020304" pitchFamily="18" charset="0"/>
                <a:ea typeface="+mj-ea"/>
                <a:cs typeface="Times New Roman" panose="02020603050405020304" pitchFamily="18" charset="0"/>
              </a:rPr>
              <a:t>11.5. GIẢI PHÁP CHIẾN LƯỢC (SO)</a:t>
            </a:r>
          </a:p>
        </p:txBody>
      </p:sp>
      <p:pic>
        <p:nvPicPr>
          <p:cNvPr id="4" name="Picture 3" descr="Diagram&#10;&#10;Description automatically generated">
            <a:extLst>
              <a:ext uri="{FF2B5EF4-FFF2-40B4-BE49-F238E27FC236}">
                <a16:creationId xmlns:a16="http://schemas.microsoft.com/office/drawing/2014/main" id="{D9649D1E-4788-33CC-5E7D-9F61876D3992}"/>
              </a:ext>
            </a:extLst>
          </p:cNvPr>
          <p:cNvPicPr>
            <a:picLocks noChangeAspect="1"/>
          </p:cNvPicPr>
          <p:nvPr/>
        </p:nvPicPr>
        <p:blipFill rotWithShape="1">
          <a:blip r:embed="rId2">
            <a:extLst>
              <a:ext uri="{28A0092B-C50C-407E-A947-70E740481C1C}">
                <a14:useLocalDpi xmlns:a14="http://schemas.microsoft.com/office/drawing/2010/main" val="0"/>
              </a:ext>
            </a:extLst>
          </a:blip>
          <a:srcRect l="19866" r="15551"/>
          <a:stretch/>
        </p:blipFill>
        <p:spPr>
          <a:xfrm>
            <a:off x="-3212117" y="0"/>
            <a:ext cx="8736617"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6" name="TextBox 5">
            <a:extLst>
              <a:ext uri="{FF2B5EF4-FFF2-40B4-BE49-F238E27FC236}">
                <a16:creationId xmlns:a16="http://schemas.microsoft.com/office/drawing/2014/main" id="{6109257F-6F54-28AF-6880-E23C5927CF7C}"/>
              </a:ext>
            </a:extLst>
          </p:cNvPr>
          <p:cNvSpPr txBox="1"/>
          <p:nvPr/>
        </p:nvSpPr>
        <p:spPr>
          <a:xfrm>
            <a:off x="5648324" y="1373793"/>
            <a:ext cx="5772150" cy="4893647"/>
          </a:xfrm>
          <a:prstGeom prst="rect">
            <a:avLst/>
          </a:prstGeom>
          <a:noFill/>
        </p:spPr>
        <p:txBody>
          <a:bodyPr wrap="square">
            <a:spAutoFit/>
          </a:bodyPr>
          <a:lstStyle/>
          <a:p>
            <a:r>
              <a:rPr lang="en-US" sz="2400" dirty="0"/>
              <a:t>S1+O1: </a:t>
            </a:r>
            <a:r>
              <a:rPr lang="en-US" sz="2400" dirty="0" err="1"/>
              <a:t>Phát</a:t>
            </a:r>
            <a:r>
              <a:rPr lang="en-US" sz="2400" dirty="0"/>
              <a:t> </a:t>
            </a:r>
            <a:r>
              <a:rPr lang="en-US" sz="2400" dirty="0" err="1"/>
              <a:t>triển</a:t>
            </a:r>
            <a:r>
              <a:rPr lang="en-US" sz="2400" dirty="0"/>
              <a:t> </a:t>
            </a:r>
            <a:r>
              <a:rPr lang="en-US" sz="2400" dirty="0" err="1"/>
              <a:t>dịch</a:t>
            </a:r>
            <a:r>
              <a:rPr lang="en-US" sz="2400" dirty="0"/>
              <a:t> </a:t>
            </a:r>
            <a:r>
              <a:rPr lang="en-US" sz="2400" dirty="0" err="1"/>
              <a:t>vụ</a:t>
            </a:r>
            <a:r>
              <a:rPr lang="en-US" sz="2400" dirty="0"/>
              <a:t> </a:t>
            </a:r>
            <a:r>
              <a:rPr lang="en-US" sz="2400" dirty="0" err="1"/>
              <a:t>tư</a:t>
            </a:r>
            <a:r>
              <a:rPr lang="en-US" sz="2400" dirty="0"/>
              <a:t> </a:t>
            </a:r>
            <a:r>
              <a:rPr lang="en-US" sz="2400" dirty="0" err="1"/>
              <a:t>vấn</a:t>
            </a:r>
            <a:r>
              <a:rPr lang="en-US" sz="2400" dirty="0"/>
              <a:t> </a:t>
            </a:r>
            <a:r>
              <a:rPr lang="en-US" sz="2400" dirty="0" err="1"/>
              <a:t>khách</a:t>
            </a:r>
            <a:r>
              <a:rPr lang="en-US" sz="2400" dirty="0"/>
              <a:t> </a:t>
            </a:r>
            <a:r>
              <a:rPr lang="en-US" sz="2400" dirty="0" err="1"/>
              <a:t>hàng</a:t>
            </a:r>
            <a:r>
              <a:rPr lang="en-US" sz="2400" dirty="0"/>
              <a:t>.</a:t>
            </a:r>
          </a:p>
          <a:p>
            <a:endParaRPr lang="en-US" sz="2400" dirty="0"/>
          </a:p>
          <a:p>
            <a:r>
              <a:rPr lang="en-US" sz="2400" dirty="0"/>
              <a:t>S2+O2: </a:t>
            </a:r>
            <a:r>
              <a:rPr lang="en-US" sz="2400" dirty="0" err="1"/>
              <a:t>Mở</a:t>
            </a:r>
            <a:r>
              <a:rPr lang="en-US" sz="2400" dirty="0"/>
              <a:t> </a:t>
            </a:r>
            <a:r>
              <a:rPr lang="en-US" sz="2400" dirty="0" err="1"/>
              <a:t>rộng</a:t>
            </a:r>
            <a:r>
              <a:rPr lang="en-US" sz="2400" dirty="0"/>
              <a:t> </a:t>
            </a:r>
            <a:r>
              <a:rPr lang="en-US" sz="2400" dirty="0" err="1"/>
              <a:t>thị</a:t>
            </a:r>
            <a:r>
              <a:rPr lang="en-US" sz="2400" dirty="0"/>
              <a:t> </a:t>
            </a:r>
            <a:r>
              <a:rPr lang="en-US" sz="2400" dirty="0" err="1"/>
              <a:t>trường</a:t>
            </a:r>
            <a:r>
              <a:rPr lang="en-US" sz="2400" dirty="0"/>
              <a:t> </a:t>
            </a:r>
            <a:r>
              <a:rPr lang="en-US" sz="2400" dirty="0" err="1"/>
              <a:t>trong</a:t>
            </a:r>
            <a:r>
              <a:rPr lang="en-US" sz="2400" dirty="0"/>
              <a:t> </a:t>
            </a:r>
            <a:r>
              <a:rPr lang="en-US" sz="2400" dirty="0" err="1"/>
              <a:t>và</a:t>
            </a:r>
            <a:r>
              <a:rPr lang="en-US" sz="2400" dirty="0"/>
              <a:t> </a:t>
            </a:r>
            <a:r>
              <a:rPr lang="en-US" sz="2400" dirty="0" err="1"/>
              <a:t>ngoài</a:t>
            </a:r>
            <a:r>
              <a:rPr lang="en-US" sz="2400" dirty="0"/>
              <a:t> </a:t>
            </a:r>
            <a:r>
              <a:rPr lang="en-US" sz="2400" dirty="0" err="1"/>
              <a:t>nước</a:t>
            </a:r>
            <a:r>
              <a:rPr lang="en-US" sz="2400" dirty="0"/>
              <a:t>.</a:t>
            </a:r>
          </a:p>
          <a:p>
            <a:endParaRPr lang="en-US" sz="2400" dirty="0"/>
          </a:p>
          <a:p>
            <a:pPr marL="800100" indent="-800100"/>
            <a:r>
              <a:rPr lang="en-US" sz="2400" dirty="0"/>
              <a:t>S3+O3: </a:t>
            </a:r>
            <a:r>
              <a:rPr lang="en-US" sz="2400" dirty="0" err="1"/>
              <a:t>Chiến</a:t>
            </a:r>
            <a:r>
              <a:rPr lang="en-US" sz="2400" dirty="0"/>
              <a:t> </a:t>
            </a:r>
            <a:r>
              <a:rPr lang="en-US" sz="2400" dirty="0" err="1"/>
              <a:t>lược</a:t>
            </a:r>
            <a:r>
              <a:rPr lang="en-US" sz="2400" dirty="0"/>
              <a:t> </a:t>
            </a:r>
            <a:r>
              <a:rPr lang="en-US" sz="2400" dirty="0" err="1"/>
              <a:t>khách</a:t>
            </a:r>
            <a:r>
              <a:rPr lang="en-US" sz="2400" dirty="0"/>
              <a:t> </a:t>
            </a:r>
            <a:r>
              <a:rPr lang="en-US" sz="2400" dirty="0" err="1"/>
              <a:t>hàng</a:t>
            </a:r>
            <a:r>
              <a:rPr lang="en-US" sz="2400" dirty="0"/>
              <a:t> </a:t>
            </a:r>
            <a:r>
              <a:rPr lang="en-US" sz="2400" dirty="0" err="1"/>
              <a:t>tiềm</a:t>
            </a:r>
            <a:r>
              <a:rPr lang="en-US" sz="2400" dirty="0"/>
              <a:t> </a:t>
            </a:r>
            <a:r>
              <a:rPr lang="en-US" sz="2400" dirty="0" err="1"/>
              <a:t>năng</a:t>
            </a:r>
            <a:r>
              <a:rPr lang="en-US" sz="2400" dirty="0"/>
              <a:t>, </a:t>
            </a:r>
            <a:r>
              <a:rPr lang="en-US" sz="2400" dirty="0" err="1"/>
              <a:t>dịch</a:t>
            </a:r>
            <a:r>
              <a:rPr lang="en-US" sz="2400" dirty="0"/>
              <a:t> </a:t>
            </a:r>
            <a:r>
              <a:rPr lang="en-US" sz="2400" dirty="0" err="1"/>
              <a:t>vụ</a:t>
            </a:r>
            <a:r>
              <a:rPr lang="en-US" sz="2400" dirty="0"/>
              <a:t> </a:t>
            </a:r>
            <a:r>
              <a:rPr lang="en-US" sz="2400" dirty="0" err="1"/>
              <a:t>sau</a:t>
            </a:r>
            <a:r>
              <a:rPr lang="en-US" sz="2400" dirty="0"/>
              <a:t> </a:t>
            </a:r>
            <a:r>
              <a:rPr lang="en-US" sz="2400" dirty="0" err="1"/>
              <a:t>bán</a:t>
            </a:r>
            <a:r>
              <a:rPr lang="en-US" sz="2400" dirty="0"/>
              <a:t>.</a:t>
            </a:r>
          </a:p>
          <a:p>
            <a:endParaRPr lang="en-US" sz="2400" dirty="0"/>
          </a:p>
          <a:p>
            <a:pPr marL="800100" indent="-800100"/>
            <a:r>
              <a:rPr lang="en-US" sz="2400" dirty="0"/>
              <a:t>S4+O4: </a:t>
            </a:r>
            <a:r>
              <a:rPr lang="en-US" sz="2400" dirty="0" err="1"/>
              <a:t>Nâng</a:t>
            </a:r>
            <a:r>
              <a:rPr lang="en-US" sz="2400" dirty="0"/>
              <a:t> </a:t>
            </a:r>
            <a:r>
              <a:rPr lang="en-US" sz="2400" dirty="0" err="1"/>
              <a:t>cao</a:t>
            </a:r>
            <a:r>
              <a:rPr lang="en-US" sz="2400" dirty="0"/>
              <a:t> </a:t>
            </a:r>
            <a:r>
              <a:rPr lang="en-US" sz="2400" dirty="0" err="1"/>
              <a:t>chất</a:t>
            </a:r>
            <a:r>
              <a:rPr lang="en-US" sz="2400" dirty="0"/>
              <a:t> </a:t>
            </a:r>
            <a:r>
              <a:rPr lang="en-US" sz="2400" dirty="0" err="1"/>
              <a:t>lượng</a:t>
            </a:r>
            <a:r>
              <a:rPr lang="en-US" sz="2400" dirty="0"/>
              <a:t> </a:t>
            </a:r>
            <a:r>
              <a:rPr lang="en-US" sz="2400" dirty="0" err="1"/>
              <a:t>nguồn</a:t>
            </a:r>
            <a:r>
              <a:rPr lang="en-US" sz="2400" dirty="0"/>
              <a:t> </a:t>
            </a:r>
            <a:r>
              <a:rPr lang="en-US" sz="2400" dirty="0" err="1"/>
              <a:t>lực</a:t>
            </a:r>
            <a:r>
              <a:rPr lang="en-US" sz="2400" dirty="0"/>
              <a:t> </a:t>
            </a:r>
            <a:r>
              <a:rPr lang="en-US" sz="2400" dirty="0" err="1"/>
              <a:t>thông</a:t>
            </a:r>
            <a:r>
              <a:rPr lang="en-US" sz="2400" dirty="0"/>
              <a:t> qua </a:t>
            </a:r>
            <a:r>
              <a:rPr lang="en-US" sz="2400" dirty="0" err="1"/>
              <a:t>tuyển</a:t>
            </a:r>
            <a:r>
              <a:rPr lang="en-US" sz="2400" dirty="0"/>
              <a:t> </a:t>
            </a:r>
            <a:r>
              <a:rPr lang="en-US" sz="2400" dirty="0" err="1"/>
              <a:t>dụng</a:t>
            </a:r>
            <a:r>
              <a:rPr lang="en-US" sz="2400" dirty="0"/>
              <a:t>, training: </a:t>
            </a:r>
            <a:r>
              <a:rPr lang="en-US" sz="2400" dirty="0" err="1"/>
              <a:t>nâng</a:t>
            </a:r>
            <a:r>
              <a:rPr lang="en-US" sz="2400" dirty="0"/>
              <a:t> </a:t>
            </a:r>
            <a:r>
              <a:rPr lang="en-US" sz="2400" dirty="0" err="1"/>
              <a:t>cao</a:t>
            </a:r>
            <a:r>
              <a:rPr lang="en-US" sz="2400" dirty="0"/>
              <a:t> </a:t>
            </a:r>
            <a:r>
              <a:rPr lang="en-US" sz="2400" dirty="0" err="1"/>
              <a:t>chất</a:t>
            </a:r>
            <a:r>
              <a:rPr lang="en-US" sz="2400" dirty="0"/>
              <a:t> </a:t>
            </a:r>
            <a:r>
              <a:rPr lang="en-US" sz="2400" dirty="0" err="1"/>
              <a:t>lượng</a:t>
            </a:r>
            <a:r>
              <a:rPr lang="en-US" sz="2400" dirty="0"/>
              <a:t> </a:t>
            </a:r>
            <a:r>
              <a:rPr lang="en-US" sz="2400" dirty="0" err="1"/>
              <a:t>sản</a:t>
            </a:r>
            <a:r>
              <a:rPr lang="en-US" sz="2400" dirty="0"/>
              <a:t> </a:t>
            </a:r>
            <a:r>
              <a:rPr lang="en-US" sz="2400" dirty="0" err="1"/>
              <a:t>phảm</a:t>
            </a:r>
            <a:r>
              <a:rPr lang="en-US" sz="2400" dirty="0"/>
              <a:t>.</a:t>
            </a:r>
          </a:p>
          <a:p>
            <a:pPr marL="685800" indent="-685800"/>
            <a:endParaRPr lang="en-US" sz="2400" dirty="0"/>
          </a:p>
          <a:p>
            <a:r>
              <a:rPr lang="en-US" sz="2400" dirty="0"/>
              <a:t>S5+O5: </a:t>
            </a:r>
            <a:r>
              <a:rPr lang="en-US" sz="2400" dirty="0" err="1"/>
              <a:t>Thú</a:t>
            </a:r>
            <a:r>
              <a:rPr lang="en-US" sz="2400" dirty="0"/>
              <a:t> </a:t>
            </a:r>
            <a:r>
              <a:rPr lang="en-US" sz="2400" dirty="0" err="1"/>
              <a:t>hút</a:t>
            </a:r>
            <a:r>
              <a:rPr lang="en-US" sz="2400" dirty="0"/>
              <a:t> </a:t>
            </a:r>
            <a:r>
              <a:rPr lang="en-US" sz="2400" dirty="0" err="1"/>
              <a:t>nhân</a:t>
            </a:r>
            <a:r>
              <a:rPr lang="en-US" sz="2400" dirty="0"/>
              <a:t> </a:t>
            </a:r>
            <a:r>
              <a:rPr lang="en-US" sz="2400" dirty="0" err="1"/>
              <a:t>lực</a:t>
            </a:r>
            <a:r>
              <a:rPr lang="en-US" sz="2400" dirty="0"/>
              <a:t> </a:t>
            </a:r>
            <a:r>
              <a:rPr lang="en-US" sz="2400" dirty="0" err="1"/>
              <a:t>chất</a:t>
            </a:r>
            <a:r>
              <a:rPr lang="en-US" sz="2400" dirty="0"/>
              <a:t> </a:t>
            </a:r>
            <a:r>
              <a:rPr lang="en-US" sz="2400" dirty="0" err="1"/>
              <a:t>lượng</a:t>
            </a:r>
            <a:r>
              <a:rPr lang="en-US" sz="2400" dirty="0"/>
              <a:t> </a:t>
            </a:r>
            <a:r>
              <a:rPr lang="en-US" sz="2400" dirty="0" err="1"/>
              <a:t>cao</a:t>
            </a:r>
            <a:r>
              <a:rPr lang="en-US" sz="2400" dirty="0"/>
              <a:t>.</a:t>
            </a:r>
          </a:p>
        </p:txBody>
      </p:sp>
      <p:sp>
        <p:nvSpPr>
          <p:cNvPr id="3" name="TextBox 2">
            <a:extLst>
              <a:ext uri="{FF2B5EF4-FFF2-40B4-BE49-F238E27FC236}">
                <a16:creationId xmlns:a16="http://schemas.microsoft.com/office/drawing/2014/main" id="{11490314-3E04-5AF1-9E17-4CFA06302EB0}"/>
              </a:ext>
            </a:extLst>
          </p:cNvPr>
          <p:cNvSpPr txBox="1"/>
          <p:nvPr/>
        </p:nvSpPr>
        <p:spPr>
          <a:xfrm>
            <a:off x="4166852" y="223768"/>
            <a:ext cx="7890455" cy="769441"/>
          </a:xfrm>
          <a:prstGeom prst="rect">
            <a:avLst/>
          </a:prstGeom>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11. MA TRẬN SWOT</a:t>
            </a:r>
          </a:p>
        </p:txBody>
      </p:sp>
    </p:spTree>
    <p:extLst>
      <p:ext uri="{BB962C8B-B14F-4D97-AF65-F5344CB8AC3E}">
        <p14:creationId xmlns:p14="http://schemas.microsoft.com/office/powerpoint/2010/main" val="42782192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B5F058-8C81-0C93-0FD6-6C7831677CA4}"/>
              </a:ext>
            </a:extLst>
          </p:cNvPr>
          <p:cNvSpPr txBox="1"/>
          <p:nvPr/>
        </p:nvSpPr>
        <p:spPr>
          <a:xfrm>
            <a:off x="747712" y="238385"/>
            <a:ext cx="3028950" cy="237114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dirty="0">
                <a:solidFill>
                  <a:srgbClr val="FFFFFF"/>
                </a:solidFill>
                <a:latin typeface="Times New Roman" panose="02020603050405020304" pitchFamily="18" charset="0"/>
                <a:ea typeface="+mj-ea"/>
                <a:cs typeface="Times New Roman" panose="02020603050405020304" pitchFamily="18" charset="0"/>
              </a:rPr>
              <a:t>GIẢI PHÁP </a:t>
            </a:r>
          </a:p>
          <a:p>
            <a:pPr algn="ctr">
              <a:lnSpc>
                <a:spcPct val="90000"/>
              </a:lnSpc>
              <a:spcBef>
                <a:spcPct val="0"/>
              </a:spcBef>
              <a:spcAft>
                <a:spcPts val="600"/>
              </a:spcAft>
            </a:pPr>
            <a:r>
              <a:rPr lang="en-US" sz="3200" b="1" kern="1200" dirty="0">
                <a:solidFill>
                  <a:srgbClr val="FFFFFF"/>
                </a:solidFill>
                <a:latin typeface="Times New Roman" panose="02020603050405020304" pitchFamily="18" charset="0"/>
                <a:ea typeface="+mj-ea"/>
                <a:cs typeface="Times New Roman" panose="02020603050405020304" pitchFamily="18" charset="0"/>
              </a:rPr>
              <a:t>CHIẾN</a:t>
            </a:r>
            <a:r>
              <a:rPr lang="en-US" sz="3200" b="1" dirty="0">
                <a:solidFill>
                  <a:srgbClr val="FFFFFF"/>
                </a:solidFill>
                <a:latin typeface="Times New Roman" panose="02020603050405020304" pitchFamily="18" charset="0"/>
                <a:ea typeface="+mj-ea"/>
                <a:cs typeface="Times New Roman" panose="02020603050405020304" pitchFamily="18" charset="0"/>
              </a:rPr>
              <a:t> </a:t>
            </a:r>
            <a:r>
              <a:rPr lang="en-US" sz="3200" b="1" kern="1200" dirty="0">
                <a:solidFill>
                  <a:srgbClr val="FFFFFF"/>
                </a:solidFill>
                <a:latin typeface="Times New Roman" panose="02020603050405020304" pitchFamily="18" charset="0"/>
                <a:ea typeface="+mj-ea"/>
                <a:cs typeface="Times New Roman" panose="02020603050405020304" pitchFamily="18" charset="0"/>
              </a:rPr>
              <a:t>LƯỢC (ST)</a:t>
            </a:r>
          </a:p>
        </p:txBody>
      </p:sp>
      <p:pic>
        <p:nvPicPr>
          <p:cNvPr id="4" name="Picture 3" descr="A picture containing text, vector graphics&#10;&#10;Description automatically generated">
            <a:extLst>
              <a:ext uri="{FF2B5EF4-FFF2-40B4-BE49-F238E27FC236}">
                <a16:creationId xmlns:a16="http://schemas.microsoft.com/office/drawing/2014/main" id="{CDC6F43A-DDC8-FE9F-ECDD-2E15FC9B2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9508" y="238385"/>
            <a:ext cx="7347537" cy="5124906"/>
          </a:xfrm>
          <a:prstGeom prst="rect">
            <a:avLst/>
          </a:prstGeom>
        </p:spPr>
      </p:pic>
      <p:sp>
        <p:nvSpPr>
          <p:cNvPr id="6" name="TextBox 5">
            <a:extLst>
              <a:ext uri="{FF2B5EF4-FFF2-40B4-BE49-F238E27FC236}">
                <a16:creationId xmlns:a16="http://schemas.microsoft.com/office/drawing/2014/main" id="{48B9D908-DD3E-7090-374E-4E86E5D2EBFC}"/>
              </a:ext>
            </a:extLst>
          </p:cNvPr>
          <p:cNvSpPr txBox="1"/>
          <p:nvPr/>
        </p:nvSpPr>
        <p:spPr>
          <a:xfrm>
            <a:off x="518039" y="1989578"/>
            <a:ext cx="4931833" cy="2677656"/>
          </a:xfrm>
          <a:prstGeom prst="rect">
            <a:avLst/>
          </a:prstGeom>
          <a:noFill/>
        </p:spPr>
        <p:txBody>
          <a:bodyPr wrap="square">
            <a:spAutoFit/>
          </a:bodyPr>
          <a:lstStyle/>
          <a:p>
            <a:pPr marL="800100" indent="-800100"/>
            <a:r>
              <a:rPr lang="en-US" sz="2400" dirty="0">
                <a:latin typeface="Times New Roman" panose="02020603050405020304" pitchFamily="18" charset="0"/>
                <a:cs typeface="Times New Roman" panose="02020603050405020304" pitchFamily="18" charset="0"/>
              </a:rPr>
              <a:t>S1+T1: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S2+T2: </a:t>
            </a:r>
            <a:r>
              <a:rPr lang="en-US" sz="2400" dirty="0" err="1">
                <a:latin typeface="Times New Roman" panose="02020603050405020304" pitchFamily="18" charset="0"/>
                <a:cs typeface="Times New Roman" panose="02020603050405020304" pitchFamily="18" charset="0"/>
              </a:rPr>
              <a:t>Hạn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tranh</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S3+T3: </a:t>
            </a:r>
            <a:r>
              <a:rPr lang="en-US" sz="2400" dirty="0" err="1">
                <a:latin typeface="Times New Roman" panose="02020603050405020304" pitchFamily="18" charset="0"/>
                <a:cs typeface="Times New Roman" panose="02020603050405020304" pitchFamily="18" charset="0"/>
              </a:rPr>
              <a:t>Nắm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bắt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rủi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hậu</a:t>
            </a:r>
            <a:r>
              <a:rPr lang="en-US" sz="2400" dirty="0">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CBE72AAC-7A67-05EE-FED1-4AD2387CB280}"/>
              </a:ext>
            </a:extLst>
          </p:cNvPr>
          <p:cNvSpPr txBox="1"/>
          <p:nvPr/>
        </p:nvSpPr>
        <p:spPr>
          <a:xfrm>
            <a:off x="205741" y="848457"/>
            <a:ext cx="6815138" cy="531049"/>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300" dirty="0">
                <a:latin typeface="Times New Roman" panose="02020603050405020304" pitchFamily="18" charset="0"/>
                <a:ea typeface="+mj-ea"/>
                <a:cs typeface="Times New Roman" panose="02020603050405020304" pitchFamily="18" charset="0"/>
              </a:rPr>
              <a:t>11.5. GIẢI PHÁP CHIẾN LƯỢC (ST)</a:t>
            </a:r>
          </a:p>
        </p:txBody>
      </p:sp>
      <p:sp>
        <p:nvSpPr>
          <p:cNvPr id="5" name="TextBox 4">
            <a:extLst>
              <a:ext uri="{FF2B5EF4-FFF2-40B4-BE49-F238E27FC236}">
                <a16:creationId xmlns:a16="http://schemas.microsoft.com/office/drawing/2014/main" id="{B50F205D-9C3A-85F1-7817-E101FAD10AF4}"/>
              </a:ext>
            </a:extLst>
          </p:cNvPr>
          <p:cNvSpPr txBox="1"/>
          <p:nvPr/>
        </p:nvSpPr>
        <p:spPr>
          <a:xfrm>
            <a:off x="-1151907" y="154248"/>
            <a:ext cx="7890455" cy="769441"/>
          </a:xfrm>
          <a:prstGeom prst="rect">
            <a:avLst/>
          </a:prstGeom>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11. MA TRẬN SWOT</a:t>
            </a:r>
          </a:p>
        </p:txBody>
      </p:sp>
    </p:spTree>
    <p:extLst>
      <p:ext uri="{BB962C8B-B14F-4D97-AF65-F5344CB8AC3E}">
        <p14:creationId xmlns:p14="http://schemas.microsoft.com/office/powerpoint/2010/main" val="28589647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origami"/>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CCC9711C-04AC-A119-C78C-F92F0B7D3A9F}"/>
              </a:ext>
            </a:extLst>
          </p:cNvPr>
          <p:cNvPicPr>
            <a:picLocks noChangeAspect="1"/>
          </p:cNvPicPr>
          <p:nvPr/>
        </p:nvPicPr>
        <p:blipFill rotWithShape="1">
          <a:blip r:embed="rId2">
            <a:extLst>
              <a:ext uri="{28A0092B-C50C-407E-A947-70E740481C1C}">
                <a14:useLocalDpi xmlns:a14="http://schemas.microsoft.com/office/drawing/2010/main" val="0"/>
              </a:ext>
            </a:extLst>
          </a:blip>
          <a:srcRect l="276" r="471" b="-3"/>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1" name="TextBox 30">
            <a:extLst>
              <a:ext uri="{FF2B5EF4-FFF2-40B4-BE49-F238E27FC236}">
                <a16:creationId xmlns:a16="http://schemas.microsoft.com/office/drawing/2014/main" id="{E943AEBB-E74B-214C-5D8B-588A3F682848}"/>
              </a:ext>
            </a:extLst>
          </p:cNvPr>
          <p:cNvSpPr txBox="1"/>
          <p:nvPr/>
        </p:nvSpPr>
        <p:spPr>
          <a:xfrm>
            <a:off x="5828010" y="2419329"/>
            <a:ext cx="6096000" cy="3416320"/>
          </a:xfrm>
          <a:prstGeom prst="rect">
            <a:avLst/>
          </a:prstGeom>
          <a:noFill/>
        </p:spPr>
        <p:txBody>
          <a:bodyPr wrap="square">
            <a:spAutoFit/>
          </a:bodyPr>
          <a:lstStyle/>
          <a:p>
            <a:pPr marL="1200150" indent="-1200150"/>
            <a:r>
              <a:rPr lang="en-US" sz="2400" dirty="0">
                <a:latin typeface="Times New Roman" panose="02020603050405020304" pitchFamily="18" charset="0"/>
                <a:cs typeface="Times New Roman" panose="02020603050405020304" pitchFamily="18" charset="0"/>
              </a:rPr>
              <a:t>W1+O1: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tuyển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thưởng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a:t>
            </a:r>
          </a:p>
          <a:p>
            <a:pPr marL="1200150" indent="-1200150"/>
            <a:endParaRPr lang="en-US" sz="2400" dirty="0">
              <a:latin typeface="Times New Roman" panose="02020603050405020304" pitchFamily="18" charset="0"/>
              <a:cs typeface="Times New Roman" panose="02020603050405020304" pitchFamily="18" charset="0"/>
            </a:endParaRPr>
          </a:p>
          <a:p>
            <a:pPr marL="1200150" indent="-1200150"/>
            <a:r>
              <a:rPr lang="en-US" sz="2400" dirty="0">
                <a:latin typeface="Times New Roman" panose="02020603050405020304" pitchFamily="18" charset="0"/>
                <a:cs typeface="Times New Roman" panose="02020603050405020304" pitchFamily="18" charset="0"/>
              </a:rPr>
              <a:t>W2+O2: </a:t>
            </a:r>
            <a:r>
              <a:rPr lang="en-US" sz="2400" dirty="0" err="1">
                <a:latin typeface="Times New Roman" panose="02020603050405020304" pitchFamily="18" charset="0"/>
                <a:cs typeface="Times New Roman" panose="02020603050405020304" pitchFamily="18" charset="0"/>
              </a:rPr>
              <a:t>Giảm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thiểu</a:t>
            </a:r>
            <a:r>
              <a:rPr lang="en-US" sz="2400" dirty="0">
                <a:latin typeface="Times New Roman" panose="02020603050405020304" pitchFamily="18" charset="0"/>
                <a:cs typeface="Times New Roman" panose="02020603050405020304" pitchFamily="18" charset="0"/>
              </a:rPr>
              <a:t> chi </a:t>
            </a:r>
            <a:r>
              <a:rPr lang="en-US" sz="2400" dirty="0" err="1">
                <a:latin typeface="Times New Roman" panose="02020603050405020304" pitchFamily="18" charset="0"/>
                <a:cs typeface="Times New Roman" panose="02020603050405020304" pitchFamily="18" charset="0"/>
              </a:rPr>
              <a:t>phí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a:t>
            </a:r>
          </a:p>
          <a:p>
            <a:pPr marL="1200150" indent="-1200150"/>
            <a:endParaRPr lang="en-US" sz="2400" dirty="0">
              <a:latin typeface="Times New Roman" panose="02020603050405020304" pitchFamily="18" charset="0"/>
              <a:cs typeface="Times New Roman" panose="02020603050405020304" pitchFamily="18" charset="0"/>
            </a:endParaRPr>
          </a:p>
          <a:p>
            <a:pPr marL="1200150" indent="-1200150"/>
            <a:r>
              <a:rPr lang="en-US" sz="2400" dirty="0">
                <a:latin typeface="Times New Roman" panose="02020603050405020304" pitchFamily="18" charset="0"/>
                <a:cs typeface="Times New Roman" panose="02020603050405020304" pitchFamily="18" charset="0"/>
              </a:rPr>
              <a:t>W3+O3: </a:t>
            </a:r>
            <a:r>
              <a:rPr lang="en-US" sz="2400" dirty="0" err="1">
                <a:latin typeface="Times New Roman" panose="02020603050405020304" pitchFamily="18" charset="0"/>
                <a:cs typeface="Times New Roman" panose="02020603050405020304" pitchFamily="18" charset="0"/>
              </a:rPr>
              <a:t>Cải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tục</a:t>
            </a:r>
            <a:r>
              <a:rPr lang="en-US" sz="2400" dirty="0">
                <a:latin typeface="Times New Roman" panose="02020603050405020304" pitchFamily="18" charset="0"/>
                <a:cs typeface="Times New Roman" panose="02020603050405020304" pitchFamily="18" charset="0"/>
              </a:rPr>
              <a:t>.</a:t>
            </a:r>
          </a:p>
          <a:p>
            <a:pPr marL="1200150" indent="-1200150"/>
            <a:endParaRPr lang="en-US" sz="2400" dirty="0">
              <a:latin typeface="Times New Roman" panose="02020603050405020304" pitchFamily="18" charset="0"/>
              <a:cs typeface="Times New Roman" panose="02020603050405020304" pitchFamily="18" charset="0"/>
            </a:endParaRPr>
          </a:p>
          <a:p>
            <a:pPr marL="1200150" indent="-1200150"/>
            <a:r>
              <a:rPr lang="en-US" sz="2400" dirty="0">
                <a:latin typeface="Times New Roman" panose="02020603050405020304" pitchFamily="18" charset="0"/>
                <a:cs typeface="Times New Roman" panose="02020603050405020304" pitchFamily="18" charset="0"/>
              </a:rPr>
              <a:t>W4+O4: </a:t>
            </a:r>
            <a:r>
              <a:rPr lang="en-US" sz="2400" dirty="0" err="1">
                <a:latin typeface="Times New Roman" panose="02020603050405020304" pitchFamily="18" charset="0"/>
                <a:cs typeface="Times New Roman" panose="02020603050405020304" pitchFamily="18" charset="0"/>
              </a:rPr>
              <a:t>Nâng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qua </a:t>
            </a:r>
            <a:r>
              <a:rPr lang="en-US" sz="2400" dirty="0" err="1">
                <a:latin typeface="Times New Roman" panose="02020603050405020304" pitchFamily="18" charset="0"/>
                <a:cs typeface="Times New Roman" panose="02020603050405020304" pitchFamily="18" charset="0"/>
              </a:rPr>
              <a:t>tuyển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AD0396A6-21F3-5EC0-0060-4D7BA83B7558}"/>
              </a:ext>
            </a:extLst>
          </p:cNvPr>
          <p:cNvSpPr txBox="1"/>
          <p:nvPr/>
        </p:nvSpPr>
        <p:spPr>
          <a:xfrm>
            <a:off x="5257800" y="1146577"/>
            <a:ext cx="6934200" cy="531049"/>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300" dirty="0">
                <a:latin typeface="Times New Roman" panose="02020603050405020304" pitchFamily="18" charset="0"/>
                <a:ea typeface="+mj-ea"/>
                <a:cs typeface="Times New Roman" panose="02020603050405020304" pitchFamily="18" charset="0"/>
              </a:rPr>
              <a:t>11.5. GIẢI PHÁP CHIẾN LƯỢC (WO)</a:t>
            </a:r>
          </a:p>
        </p:txBody>
      </p:sp>
      <p:sp>
        <p:nvSpPr>
          <p:cNvPr id="4" name="TextBox 3">
            <a:extLst>
              <a:ext uri="{FF2B5EF4-FFF2-40B4-BE49-F238E27FC236}">
                <a16:creationId xmlns:a16="http://schemas.microsoft.com/office/drawing/2014/main" id="{4799A52A-F828-1CBF-AB0E-299C141F0514}"/>
              </a:ext>
            </a:extLst>
          </p:cNvPr>
          <p:cNvSpPr txBox="1"/>
          <p:nvPr/>
        </p:nvSpPr>
        <p:spPr>
          <a:xfrm>
            <a:off x="3900152" y="452368"/>
            <a:ext cx="7890455" cy="769441"/>
          </a:xfrm>
          <a:prstGeom prst="rect">
            <a:avLst/>
          </a:prstGeom>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11. MA TRẬN SWOT</a:t>
            </a:r>
          </a:p>
        </p:txBody>
      </p:sp>
    </p:spTree>
    <p:extLst>
      <p:ext uri="{BB962C8B-B14F-4D97-AF65-F5344CB8AC3E}">
        <p14:creationId xmlns:p14="http://schemas.microsoft.com/office/powerpoint/2010/main" val="3340002418"/>
      </p:ext>
    </p:extLst>
  </p:cSld>
  <p:clrMapOvr>
    <a:masterClrMapping/>
  </p:clrMapOvr>
  <p:transition spd="slow">
    <p:comb/>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erson, jigsaw puzzle&#10;&#10;Description automatically generated">
            <a:extLst>
              <a:ext uri="{FF2B5EF4-FFF2-40B4-BE49-F238E27FC236}">
                <a16:creationId xmlns:a16="http://schemas.microsoft.com/office/drawing/2014/main" id="{AA6DB1BB-F34F-5455-9A96-4CDF972DC1A2}"/>
              </a:ext>
            </a:extLst>
          </p:cNvPr>
          <p:cNvPicPr>
            <a:picLocks noChangeAspect="1"/>
          </p:cNvPicPr>
          <p:nvPr/>
        </p:nvPicPr>
        <p:blipFill rotWithShape="1">
          <a:blip r:embed="rId2">
            <a:extLst>
              <a:ext uri="{28A0092B-C50C-407E-A947-70E740481C1C}">
                <a14:useLocalDpi xmlns:a14="http://schemas.microsoft.com/office/drawing/2010/main" val="0"/>
              </a:ext>
            </a:extLst>
          </a:blip>
          <a:srcRect l="9055" r="2684" b="1"/>
          <a:stretch/>
        </p:blipFill>
        <p:spPr>
          <a:xfrm>
            <a:off x="6292662" y="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6" name="TextBox 5">
            <a:extLst>
              <a:ext uri="{FF2B5EF4-FFF2-40B4-BE49-F238E27FC236}">
                <a16:creationId xmlns:a16="http://schemas.microsoft.com/office/drawing/2014/main" id="{03C94BDC-E070-9350-FFBD-AAECBEC010DC}"/>
              </a:ext>
            </a:extLst>
          </p:cNvPr>
          <p:cNvSpPr txBox="1"/>
          <p:nvPr/>
        </p:nvSpPr>
        <p:spPr>
          <a:xfrm>
            <a:off x="361950" y="2410122"/>
            <a:ext cx="5135968" cy="3046988"/>
          </a:xfrm>
          <a:prstGeom prst="rect">
            <a:avLst/>
          </a:prstGeom>
          <a:noFill/>
        </p:spPr>
        <p:txBody>
          <a:bodyPr wrap="square">
            <a:spAutoFit/>
          </a:bodyPr>
          <a:lstStyle/>
          <a:p>
            <a:pPr marL="1200150" indent="-1200150"/>
            <a:r>
              <a:rPr lang="en-US" sz="2400" dirty="0">
                <a:latin typeface="Times New Roman" panose="02020603050405020304" pitchFamily="18" charset="0"/>
                <a:cs typeface="Times New Roman" panose="02020603050405020304" pitchFamily="18" charset="0"/>
              </a:rPr>
              <a:t>W1+T1: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đúng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tiềm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a:t>
            </a:r>
          </a:p>
          <a:p>
            <a:pPr marL="1200150" indent="-1200150"/>
            <a:endParaRPr lang="en-US" sz="2400" dirty="0">
              <a:latin typeface="Times New Roman" panose="02020603050405020304" pitchFamily="18" charset="0"/>
              <a:cs typeface="Times New Roman" panose="02020603050405020304" pitchFamily="18" charset="0"/>
            </a:endParaRPr>
          </a:p>
          <a:p>
            <a:pPr marL="1200150" indent="-1200150"/>
            <a:r>
              <a:rPr lang="en-US" sz="2400" dirty="0">
                <a:latin typeface="Times New Roman" panose="02020603050405020304" pitchFamily="18" charset="0"/>
                <a:cs typeface="Times New Roman" panose="02020603050405020304" pitchFamily="18" charset="0"/>
              </a:rPr>
              <a:t>W2+T2: </a:t>
            </a:r>
            <a:r>
              <a:rPr lang="en-US" sz="2400" dirty="0" err="1">
                <a:latin typeface="Times New Roman" panose="02020603050405020304" pitchFamily="18" charset="0"/>
                <a:cs typeface="Times New Roman" panose="02020603050405020304" pitchFamily="18" charset="0"/>
              </a:rPr>
              <a:t>Dầu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cứu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a:t>
            </a:r>
          </a:p>
          <a:p>
            <a:pPr marL="1200150" indent="-1200150"/>
            <a:endParaRPr lang="en-US" sz="2400" dirty="0">
              <a:latin typeface="Times New Roman" panose="02020603050405020304" pitchFamily="18" charset="0"/>
              <a:cs typeface="Times New Roman" panose="02020603050405020304" pitchFamily="18" charset="0"/>
            </a:endParaRPr>
          </a:p>
          <a:p>
            <a:pPr marL="1200150" indent="-1200150"/>
            <a:r>
              <a:rPr lang="en-US" sz="2400" dirty="0">
                <a:latin typeface="Times New Roman" panose="02020603050405020304" pitchFamily="18" charset="0"/>
                <a:cs typeface="Times New Roman" panose="02020603050405020304" pitchFamily="18" charset="0"/>
              </a:rPr>
              <a:t>W3+T3: </a:t>
            </a:r>
            <a:r>
              <a:rPr lang="en-US" sz="2400" dirty="0" err="1">
                <a:latin typeface="Times New Roman" panose="02020603050405020304" pitchFamily="18" charset="0"/>
                <a:cs typeface="Times New Roman" panose="02020603050405020304" pitchFamily="18" charset="0"/>
              </a:rPr>
              <a:t>Chú</a:t>
            </a:r>
            <a:r>
              <a:rPr lang="en-US" sz="2400" dirty="0">
                <a:latin typeface="Times New Roman" panose="02020603050405020304" pitchFamily="18" charset="0"/>
                <a:cs typeface="Times New Roman" panose="02020603050405020304" pitchFamily="18" charset="0"/>
              </a:rPr>
              <a:t> ý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tuyển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2DCD1630-8EAC-A176-6400-496B1A409B59}"/>
              </a:ext>
            </a:extLst>
          </p:cNvPr>
          <p:cNvSpPr txBox="1"/>
          <p:nvPr/>
        </p:nvSpPr>
        <p:spPr>
          <a:xfrm>
            <a:off x="-57150" y="1738953"/>
            <a:ext cx="6899018" cy="531049"/>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300" dirty="0">
                <a:latin typeface="Times New Roman" panose="02020603050405020304" pitchFamily="18" charset="0"/>
                <a:ea typeface="+mj-ea"/>
                <a:cs typeface="Times New Roman" panose="02020603050405020304" pitchFamily="18" charset="0"/>
              </a:rPr>
              <a:t>11.5. GIẢI PHÁP CHIẾN LƯỢC (WT)</a:t>
            </a:r>
          </a:p>
        </p:txBody>
      </p:sp>
      <p:sp>
        <p:nvSpPr>
          <p:cNvPr id="5" name="TextBox 4">
            <a:extLst>
              <a:ext uri="{FF2B5EF4-FFF2-40B4-BE49-F238E27FC236}">
                <a16:creationId xmlns:a16="http://schemas.microsoft.com/office/drawing/2014/main" id="{98FFF64B-BE5A-4B97-BE47-EE69AAD73423}"/>
              </a:ext>
            </a:extLst>
          </p:cNvPr>
          <p:cNvSpPr txBox="1"/>
          <p:nvPr/>
        </p:nvSpPr>
        <p:spPr>
          <a:xfrm>
            <a:off x="-1414798" y="1044744"/>
            <a:ext cx="7890455" cy="769441"/>
          </a:xfrm>
          <a:prstGeom prst="rect">
            <a:avLst/>
          </a:prstGeom>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11. MA TRẬN SWOT</a:t>
            </a:r>
          </a:p>
        </p:txBody>
      </p:sp>
    </p:spTree>
    <p:extLst>
      <p:ext uri="{BB962C8B-B14F-4D97-AF65-F5344CB8AC3E}">
        <p14:creationId xmlns:p14="http://schemas.microsoft.com/office/powerpoint/2010/main" val="39945907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86A94586-CDC2-2326-1964-2834FED77B83}"/>
              </a:ext>
            </a:extLst>
          </p:cNvPr>
          <p:cNvSpPr txBox="1">
            <a:spLocks/>
          </p:cNvSpPr>
          <p:nvPr/>
        </p:nvSpPr>
        <p:spPr>
          <a:xfrm>
            <a:off x="0" y="359621"/>
            <a:ext cx="10515600" cy="662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1. TRÌNH BÀY Ý TƯỞNG</a:t>
            </a:r>
          </a:p>
        </p:txBody>
      </p:sp>
      <p:pic>
        <p:nvPicPr>
          <p:cNvPr id="8" name="Picture 7">
            <a:extLst>
              <a:ext uri="{FF2B5EF4-FFF2-40B4-BE49-F238E27FC236}">
                <a16:creationId xmlns:a16="http://schemas.microsoft.com/office/drawing/2014/main" id="{558FCD8E-2EF8-0942-5938-68AACF907BF5}"/>
              </a:ext>
            </a:extLst>
          </p:cNvPr>
          <p:cNvPicPr>
            <a:picLocks noChangeAspect="1"/>
          </p:cNvPicPr>
          <p:nvPr/>
        </p:nvPicPr>
        <p:blipFill>
          <a:blip r:embed="rId2"/>
          <a:stretch>
            <a:fillRect/>
          </a:stretch>
        </p:blipFill>
        <p:spPr>
          <a:xfrm>
            <a:off x="7405537" y="2299337"/>
            <a:ext cx="5383560" cy="3536261"/>
          </a:xfrm>
          <a:prstGeom prst="rect">
            <a:avLst/>
          </a:prstGeom>
        </p:spPr>
      </p:pic>
      <p:sp>
        <p:nvSpPr>
          <p:cNvPr id="10" name="TextBox 9">
            <a:extLst>
              <a:ext uri="{FF2B5EF4-FFF2-40B4-BE49-F238E27FC236}">
                <a16:creationId xmlns:a16="http://schemas.microsoft.com/office/drawing/2014/main" id="{4366633C-4CF0-253A-5D13-35229C7C45FB}"/>
              </a:ext>
            </a:extLst>
          </p:cNvPr>
          <p:cNvSpPr txBox="1"/>
          <p:nvPr/>
        </p:nvSpPr>
        <p:spPr>
          <a:xfrm>
            <a:off x="123549" y="2095347"/>
            <a:ext cx="6825891" cy="4350422"/>
          </a:xfrm>
          <a:prstGeom prst="rect">
            <a:avLst/>
          </a:prstGeom>
          <a:noFill/>
        </p:spPr>
        <p:txBody>
          <a:bodyPr wrap="square">
            <a:spAutoFit/>
          </a:bodyPr>
          <a:lstStyle/>
          <a:p>
            <a:pPr marR="0" lvl="0" indent="565150" algn="just">
              <a:lnSpc>
                <a:spcPct val="115000"/>
              </a:lnSpc>
              <a:spcBef>
                <a:spcPts val="0"/>
              </a:spcBef>
              <a:spcAft>
                <a:spcPts val="0"/>
              </a:spcAft>
            </a:pPr>
            <a:r>
              <a:rPr lang="vi-VN" sz="2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Việc quản lý số liệu thống kê trên sổ sách là việc làm thủ công, đạt hiệu quả kém, dễ mắc phải sai sót về dữ liệu. Thông tin dữ liệu bị lưu trữ tràn lan, không đồng nhất, làm thất thoát thông tin, khó quản lý mặt hàng hay nhân viên, khó tìm kiếm và tra cứu khi cần, thông tin lưu trên sổ sách giấy tờ dễ bị mất và hư hại, tính báo mật kém, dễ làm mất dữ liệu, tính toán chấm công dễ bị nhầm lẫn và sai sót, làm thất thoát doanh thu, không thể quản lý đồng bộ hóa nhân viên, sản phẩm hay chi nhánh cùng một lúc, tính linh động thấp, quản lý bất tiện, chỉ khi có mặt tại cửa hàng mới quản lý được, không thế kết nối với các thiết bị ngoài.</a:t>
            </a:r>
            <a:endParaRPr lang="en-US" sz="2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1" name="Title 4">
            <a:extLst>
              <a:ext uri="{FF2B5EF4-FFF2-40B4-BE49-F238E27FC236}">
                <a16:creationId xmlns:a16="http://schemas.microsoft.com/office/drawing/2014/main" id="{455D01EE-B74A-9DF7-DB92-1AFAE59A5312}"/>
              </a:ext>
            </a:extLst>
          </p:cNvPr>
          <p:cNvSpPr txBox="1">
            <a:spLocks/>
          </p:cNvSpPr>
          <p:nvPr/>
        </p:nvSpPr>
        <p:spPr>
          <a:xfrm>
            <a:off x="1" y="1022402"/>
            <a:ext cx="10515599" cy="544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Times New Roman" panose="02020603050405020304" pitchFamily="18" charset="0"/>
                <a:cs typeface="Times New Roman" panose="02020603050405020304" pitchFamily="18" charset="0"/>
              </a:rPr>
              <a:t>1.1. GIỚI THIỆU TỔNG QUAN</a:t>
            </a:r>
          </a:p>
        </p:txBody>
      </p:sp>
      <p:sp>
        <p:nvSpPr>
          <p:cNvPr id="12" name="TextBox 11">
            <a:extLst>
              <a:ext uri="{FF2B5EF4-FFF2-40B4-BE49-F238E27FC236}">
                <a16:creationId xmlns:a16="http://schemas.microsoft.com/office/drawing/2014/main" id="{0B6E2CBC-5687-93F7-79E6-E3082E2F5503}"/>
              </a:ext>
            </a:extLst>
          </p:cNvPr>
          <p:cNvSpPr txBox="1"/>
          <p:nvPr/>
        </p:nvSpPr>
        <p:spPr>
          <a:xfrm>
            <a:off x="307849" y="1572127"/>
            <a:ext cx="11884151" cy="523220"/>
          </a:xfrm>
          <a:prstGeom prst="rect">
            <a:avLst/>
          </a:prstGeom>
          <a:noFill/>
        </p:spPr>
        <p:txBody>
          <a:bodyPr wrap="none" rtlCol="0">
            <a:spAutoFit/>
          </a:bodyPr>
          <a:lstStyle/>
          <a:p>
            <a:r>
              <a:rPr lang="en-US" sz="2800" b="1" dirty="0" err="1">
                <a:latin typeface="Times New Roman" panose="02020603050405020304" pitchFamily="18" charset="0"/>
                <a:cs typeface="Times New Roman" panose="02020603050405020304" pitchFamily="18" charset="0"/>
              </a:rPr>
              <a:t>Tên</a:t>
            </a:r>
            <a:r>
              <a:rPr lang="en-US" sz="2800" b="1" dirty="0">
                <a:latin typeface="Times New Roman" panose="02020603050405020304" pitchFamily="18" charset="0"/>
                <a:cs typeface="Times New Roman" panose="02020603050405020304" pitchFamily="18" charset="0"/>
              </a:rPr>
              <a:t> ý </a:t>
            </a:r>
            <a:r>
              <a:rPr lang="en-US" sz="2800" b="1" dirty="0" err="1">
                <a:latin typeface="Times New Roman" panose="02020603050405020304" pitchFamily="18" charset="0"/>
                <a:cs typeface="Times New Roman" panose="02020603050405020304" pitchFamily="18" charset="0"/>
              </a:rPr>
              <a:t>tưởng</a:t>
            </a:r>
            <a:r>
              <a:rPr lang="en-US" sz="2800" b="1" dirty="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Xây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Dựng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Mềm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Quản</a:t>
            </a:r>
            <a:r>
              <a:rPr lang="en-US" sz="2800" dirty="0">
                <a:latin typeface="Times New Roman" panose="02020603050405020304" pitchFamily="18" charset="0"/>
                <a:cs typeface="Times New Roman" panose="02020603050405020304" pitchFamily="18" charset="0"/>
              </a:rPr>
              <a:t> Lý </a:t>
            </a:r>
            <a:r>
              <a:rPr lang="en-US" sz="2800" dirty="0" err="1">
                <a:latin typeface="Times New Roman" panose="02020603050405020304" pitchFamily="18" charset="0"/>
                <a:cs typeface="Times New Roman" panose="02020603050405020304" pitchFamily="18" charset="0"/>
              </a:rPr>
              <a:t>Bán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Quản</a:t>
            </a:r>
            <a:r>
              <a:rPr lang="en-US" sz="2800" dirty="0">
                <a:latin typeface="Times New Roman" panose="02020603050405020304" pitchFamily="18" charset="0"/>
                <a:cs typeface="Times New Roman" panose="02020603050405020304" pitchFamily="18" charset="0"/>
              </a:rPr>
              <a:t> Lý </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Viên.</a:t>
            </a:r>
          </a:p>
        </p:txBody>
      </p:sp>
    </p:spTree>
    <p:extLst>
      <p:ext uri="{BB962C8B-B14F-4D97-AF65-F5344CB8AC3E}">
        <p14:creationId xmlns:p14="http://schemas.microsoft.com/office/powerpoint/2010/main" val="3025416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700154-EE99-FDBC-C646-8B1682ABB691}"/>
              </a:ext>
            </a:extLst>
          </p:cNvPr>
          <p:cNvSpPr txBox="1"/>
          <p:nvPr/>
        </p:nvSpPr>
        <p:spPr>
          <a:xfrm>
            <a:off x="315884" y="296598"/>
            <a:ext cx="7847214" cy="769441"/>
          </a:xfrm>
          <a:prstGeom prst="rect">
            <a:avLst/>
          </a:prstGeom>
        </p:spPr>
        <p:txBody>
          <a:bodyPr wrap="square" rtlCol="0">
            <a:spAutoFit/>
          </a:bodyPr>
          <a:lstStyle/>
          <a:p>
            <a:r>
              <a:rPr lang="en-US" sz="4400" dirty="0">
                <a:latin typeface="Times New Roman" panose="02020603050405020304" pitchFamily="18" charset="0"/>
                <a:cs typeface="Times New Roman" panose="02020603050405020304" pitchFamily="18" charset="0"/>
              </a:rPr>
              <a:t>12. NGÔI NHÀ CHẤT LƯỢNG</a:t>
            </a:r>
          </a:p>
        </p:txBody>
      </p:sp>
      <p:pic>
        <p:nvPicPr>
          <p:cNvPr id="9" name="Picture 8">
            <a:extLst>
              <a:ext uri="{FF2B5EF4-FFF2-40B4-BE49-F238E27FC236}">
                <a16:creationId xmlns:a16="http://schemas.microsoft.com/office/drawing/2014/main" id="{24E65E96-BA4B-1396-12B7-43563209A43B}"/>
              </a:ext>
            </a:extLst>
          </p:cNvPr>
          <p:cNvPicPr>
            <a:picLocks noChangeAspect="1"/>
          </p:cNvPicPr>
          <p:nvPr/>
        </p:nvPicPr>
        <p:blipFill>
          <a:blip r:embed="rId2"/>
          <a:stretch>
            <a:fillRect/>
          </a:stretch>
        </p:blipFill>
        <p:spPr>
          <a:xfrm>
            <a:off x="-506391" y="1664556"/>
            <a:ext cx="5787744" cy="4387110"/>
          </a:xfrm>
          <a:prstGeom prst="rect">
            <a:avLst/>
          </a:prstGeom>
        </p:spPr>
      </p:pic>
      <p:sp>
        <p:nvSpPr>
          <p:cNvPr id="11" name="TextBox 10">
            <a:extLst>
              <a:ext uri="{FF2B5EF4-FFF2-40B4-BE49-F238E27FC236}">
                <a16:creationId xmlns:a16="http://schemas.microsoft.com/office/drawing/2014/main" id="{2876C91A-0EE4-FEE1-3C65-5C72FCBFD64E}"/>
              </a:ext>
            </a:extLst>
          </p:cNvPr>
          <p:cNvSpPr txBox="1"/>
          <p:nvPr/>
        </p:nvSpPr>
        <p:spPr>
          <a:xfrm>
            <a:off x="5448993" y="1066039"/>
            <a:ext cx="6743007" cy="4671472"/>
          </a:xfrm>
          <a:prstGeom prst="rect">
            <a:avLst/>
          </a:prstGeom>
          <a:noFill/>
        </p:spPr>
        <p:txBody>
          <a:bodyPr wrap="square">
            <a:spAutoFit/>
          </a:bodyPr>
          <a:lstStyle/>
          <a:p>
            <a:pPr marR="0" indent="465138">
              <a:lnSpc>
                <a:spcPct val="107000"/>
              </a:lnSpc>
              <a:spcBef>
                <a:spcPts val="0"/>
              </a:spcBef>
              <a:spcAft>
                <a:spcPts val="0"/>
              </a:spcAft>
            </a:pP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đầy</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đủ</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đơn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đặt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kho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đơn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đơn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đếm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tồn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kho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chi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phí</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báo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cáo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pPr marR="0" indent="465138">
              <a:lnSpc>
                <a:spcPct val="107000"/>
              </a:lnSpc>
              <a:spcBef>
                <a:spcPts val="0"/>
              </a:spcBef>
              <a:spcAft>
                <a:spcPts val="0"/>
              </a:spcAft>
            </a:pP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cậy</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đáp</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cậy</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nghĩa</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ổn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ít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gặp</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lỗi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khả</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phục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nhanh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chóng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cố</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99037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440A76-2699-5E9C-04B0-04838E7B22D3}"/>
              </a:ext>
            </a:extLst>
          </p:cNvPr>
          <p:cNvSpPr txBox="1"/>
          <p:nvPr/>
        </p:nvSpPr>
        <p:spPr>
          <a:xfrm>
            <a:off x="315884" y="296598"/>
            <a:ext cx="7847214" cy="769441"/>
          </a:xfrm>
          <a:prstGeom prst="rect">
            <a:avLst/>
          </a:prstGeom>
        </p:spPr>
        <p:txBody>
          <a:bodyPr wrap="square" rtlCol="0">
            <a:spAutoFit/>
          </a:bodyPr>
          <a:lstStyle/>
          <a:p>
            <a:r>
              <a:rPr lang="en-US" sz="4400" dirty="0">
                <a:latin typeface="Times New Roman" panose="02020603050405020304" pitchFamily="18" charset="0"/>
                <a:cs typeface="Times New Roman" panose="02020603050405020304" pitchFamily="18" charset="0"/>
              </a:rPr>
              <a:t>12. NGÔI NHÀ CHẤT LƯỢNG</a:t>
            </a:r>
          </a:p>
        </p:txBody>
      </p:sp>
      <p:sp>
        <p:nvSpPr>
          <p:cNvPr id="7" name="TextBox 6">
            <a:extLst>
              <a:ext uri="{FF2B5EF4-FFF2-40B4-BE49-F238E27FC236}">
                <a16:creationId xmlns:a16="http://schemas.microsoft.com/office/drawing/2014/main" id="{B5C40135-1A50-EBE7-CE7B-EA0341806EFE}"/>
              </a:ext>
            </a:extLst>
          </p:cNvPr>
          <p:cNvSpPr txBox="1"/>
          <p:nvPr/>
        </p:nvSpPr>
        <p:spPr>
          <a:xfrm>
            <a:off x="315884" y="1066039"/>
            <a:ext cx="10540537" cy="4671472"/>
          </a:xfrm>
          <a:prstGeom prst="rect">
            <a:avLst/>
          </a:prstGeom>
          <a:noFill/>
        </p:spPr>
        <p:txBody>
          <a:bodyPr wrap="square">
            <a:spAutoFit/>
          </a:bodyPr>
          <a:lstStyle/>
          <a:p>
            <a:pPr marL="457200" marR="0" indent="-457200">
              <a:lnSpc>
                <a:spcPct val="107000"/>
              </a:lnSpc>
              <a:spcBef>
                <a:spcPts val="0"/>
              </a:spcBef>
              <a:spcAft>
                <a:spcPts val="0"/>
              </a:spcAft>
              <a:buFont typeface="Arial" panose="020B0604020202020204" pitchFamily="34" charset="0"/>
              <a:buChar char="•"/>
            </a:pP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Khả</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loại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bị</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in,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quét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vạch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POS,...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chuyên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nghiệp</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buFont typeface="Arial" panose="020B0604020202020204" pitchFamily="34" charset="0"/>
              <a:buChar char="•"/>
            </a:pP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thân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thức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dàng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kiếm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mua</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buFont typeface="Arial" panose="020B0604020202020204" pitchFamily="34" charset="0"/>
              <a:buChar char="•"/>
            </a:pP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bảo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mật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bảo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mật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đảm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bảo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an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ninh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lưu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thẻ</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tín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đơn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v.v...</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36074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 company name">
            <a:extLst>
              <a:ext uri="{FF2B5EF4-FFF2-40B4-BE49-F238E27FC236}">
                <a16:creationId xmlns:a16="http://schemas.microsoft.com/office/drawing/2014/main" id="{EAB45C64-E1E7-C1FE-986A-17B2E929E885}"/>
              </a:ext>
            </a:extLst>
          </p:cNvPr>
          <p:cNvPicPr>
            <a:picLocks noChangeAspect="1"/>
          </p:cNvPicPr>
          <p:nvPr/>
        </p:nvPicPr>
        <p:blipFill rotWithShape="1">
          <a:blip r:embed="rId2">
            <a:extLst>
              <a:ext uri="{28A0092B-C50C-407E-A947-70E740481C1C}">
                <a14:useLocalDpi xmlns:a14="http://schemas.microsoft.com/office/drawing/2010/main" val="0"/>
              </a:ext>
            </a:extLst>
          </a:blip>
          <a:srcRect t="5668" r="1" b="8917"/>
          <a:stretch/>
        </p:blipFill>
        <p:spPr>
          <a:xfrm rot="21480000">
            <a:off x="1137837" y="1003258"/>
            <a:ext cx="9916327" cy="4764396"/>
          </a:xfrm>
          <a:prstGeom prst="rect">
            <a:avLst/>
          </a:prstGeom>
        </p:spPr>
      </p:pic>
    </p:spTree>
    <p:extLst>
      <p:ext uri="{BB962C8B-B14F-4D97-AF65-F5344CB8AC3E}">
        <p14:creationId xmlns:p14="http://schemas.microsoft.com/office/powerpoint/2010/main" val="1975427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E45EB4-B183-2B98-9BE5-3B264AB52041}"/>
              </a:ext>
            </a:extLst>
          </p:cNvPr>
          <p:cNvSpPr txBox="1">
            <a:spLocks/>
          </p:cNvSpPr>
          <p:nvPr/>
        </p:nvSpPr>
        <p:spPr>
          <a:xfrm>
            <a:off x="539496" y="365126"/>
            <a:ext cx="10515600" cy="662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1. TRÌNH BÀY Ý TƯỞNG</a:t>
            </a:r>
          </a:p>
        </p:txBody>
      </p:sp>
      <p:sp>
        <p:nvSpPr>
          <p:cNvPr id="6" name="Title 4">
            <a:extLst>
              <a:ext uri="{FF2B5EF4-FFF2-40B4-BE49-F238E27FC236}">
                <a16:creationId xmlns:a16="http://schemas.microsoft.com/office/drawing/2014/main" id="{20E62C0C-B67C-B1CB-9A37-C13A4EA99EFD}"/>
              </a:ext>
            </a:extLst>
          </p:cNvPr>
          <p:cNvSpPr txBox="1">
            <a:spLocks/>
          </p:cNvSpPr>
          <p:nvPr/>
        </p:nvSpPr>
        <p:spPr>
          <a:xfrm>
            <a:off x="539497" y="1027907"/>
            <a:ext cx="10515599" cy="544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Times New Roman" panose="02020603050405020304" pitchFamily="18" charset="0"/>
                <a:cs typeface="Times New Roman" panose="02020603050405020304" pitchFamily="18" charset="0"/>
              </a:rPr>
              <a:t>1.2. MÔ TẢ</a:t>
            </a:r>
          </a:p>
        </p:txBody>
      </p:sp>
      <p:pic>
        <p:nvPicPr>
          <p:cNvPr id="8" name="Picture 7">
            <a:extLst>
              <a:ext uri="{FF2B5EF4-FFF2-40B4-BE49-F238E27FC236}">
                <a16:creationId xmlns:a16="http://schemas.microsoft.com/office/drawing/2014/main" id="{867CD2C6-1C23-4222-E8D4-C1AF282C5377}"/>
              </a:ext>
            </a:extLst>
          </p:cNvPr>
          <p:cNvPicPr>
            <a:picLocks noChangeAspect="1"/>
          </p:cNvPicPr>
          <p:nvPr/>
        </p:nvPicPr>
        <p:blipFill>
          <a:blip r:embed="rId2"/>
          <a:stretch>
            <a:fillRect/>
          </a:stretch>
        </p:blipFill>
        <p:spPr>
          <a:xfrm>
            <a:off x="539496" y="2051079"/>
            <a:ext cx="3815249" cy="2755842"/>
          </a:xfrm>
          <a:prstGeom prst="rect">
            <a:avLst/>
          </a:prstGeom>
        </p:spPr>
      </p:pic>
      <p:sp>
        <p:nvSpPr>
          <p:cNvPr id="10" name="TextBox 9">
            <a:extLst>
              <a:ext uri="{FF2B5EF4-FFF2-40B4-BE49-F238E27FC236}">
                <a16:creationId xmlns:a16="http://schemas.microsoft.com/office/drawing/2014/main" id="{69E99B9F-3F8F-CC7C-471E-461FCC9ADA21}"/>
              </a:ext>
            </a:extLst>
          </p:cNvPr>
          <p:cNvSpPr txBox="1"/>
          <p:nvPr/>
        </p:nvSpPr>
        <p:spPr>
          <a:xfrm>
            <a:off x="4472247" y="3778417"/>
            <a:ext cx="7498079" cy="2246769"/>
          </a:xfrm>
          <a:prstGeom prst="rect">
            <a:avLst/>
          </a:prstGeom>
          <a:noFill/>
        </p:spPr>
        <p:txBody>
          <a:bodyPr wrap="square">
            <a:spAutoFit/>
          </a:bodyPr>
          <a:lstStyle/>
          <a:p>
            <a:pPr indent="166688"/>
            <a:r>
              <a:rPr lang="en-US" sz="2800" dirty="0">
                <a:solidFill>
                  <a:srgbClr val="000000"/>
                </a:solidFill>
                <a:effectLst/>
                <a:latin typeface="Times New Roman" panose="02020603050405020304" pitchFamily="18" charset="0"/>
                <a:ea typeface="Times New Roman" panose="02020603050405020304" pitchFamily="18" charset="0"/>
              </a:rPr>
              <a:t> - </a:t>
            </a:r>
            <a:r>
              <a:rPr lang="vi-VN" sz="2800" dirty="0">
                <a:solidFill>
                  <a:srgbClr val="000000"/>
                </a:solidFill>
                <a:effectLst/>
                <a:latin typeface="Times New Roman" panose="02020603050405020304" pitchFamily="18" charset="0"/>
                <a:ea typeface="Times New Roman" panose="02020603050405020304" pitchFamily="18" charset="0"/>
              </a:rPr>
              <a:t>Phần mềm quản lý bán hàng là phần mềm hệ thống bao gồm các công cụ hỗ trợ doanh nghiệp trong việc kinh doanh như: Quản lý đơn hàng, quản lý trả hàng, quản lý nhân sự, quản lý doanh thu bán hàng, dịch vụ khách hàng sau bán hàng …</a:t>
            </a:r>
            <a:endParaRPr lang="en-US" sz="2800" dirty="0"/>
          </a:p>
        </p:txBody>
      </p:sp>
      <p:sp>
        <p:nvSpPr>
          <p:cNvPr id="12" name="TextBox 11">
            <a:extLst>
              <a:ext uri="{FF2B5EF4-FFF2-40B4-BE49-F238E27FC236}">
                <a16:creationId xmlns:a16="http://schemas.microsoft.com/office/drawing/2014/main" id="{407AC977-191E-982E-035A-3B74DAF6E63E}"/>
              </a:ext>
            </a:extLst>
          </p:cNvPr>
          <p:cNvSpPr txBox="1"/>
          <p:nvPr/>
        </p:nvSpPr>
        <p:spPr>
          <a:xfrm>
            <a:off x="4472248" y="1678028"/>
            <a:ext cx="7379760" cy="2042995"/>
          </a:xfrm>
          <a:prstGeom prst="rect">
            <a:avLst/>
          </a:prstGeom>
          <a:noFill/>
        </p:spPr>
        <p:txBody>
          <a:bodyPr wrap="square">
            <a:spAutoFit/>
          </a:bodyPr>
          <a:lstStyle/>
          <a:p>
            <a:pPr marR="0" lvl="0" algn="just">
              <a:lnSpc>
                <a:spcPct val="115000"/>
              </a:lnSpc>
              <a:spcBef>
                <a:spcPts val="0"/>
              </a:spcBef>
              <a:spcAft>
                <a:spcPts val="0"/>
              </a:spcAft>
            </a:pP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Ý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tưởng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mới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sáng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so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cùng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loại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(so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sánh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6328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8A5D3D-4715-1D02-DA74-B0CCA17BF914}"/>
              </a:ext>
            </a:extLst>
          </p:cNvPr>
          <p:cNvSpPr txBox="1">
            <a:spLocks/>
          </p:cNvSpPr>
          <p:nvPr/>
        </p:nvSpPr>
        <p:spPr>
          <a:xfrm>
            <a:off x="539496" y="365126"/>
            <a:ext cx="10515600" cy="662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1. TRÌNH BÀY Ý TƯỞNG</a:t>
            </a:r>
          </a:p>
        </p:txBody>
      </p:sp>
      <p:sp>
        <p:nvSpPr>
          <p:cNvPr id="6" name="Title 4">
            <a:extLst>
              <a:ext uri="{FF2B5EF4-FFF2-40B4-BE49-F238E27FC236}">
                <a16:creationId xmlns:a16="http://schemas.microsoft.com/office/drawing/2014/main" id="{BC83A8BA-239C-7482-7D63-4A03E6160AC2}"/>
              </a:ext>
            </a:extLst>
          </p:cNvPr>
          <p:cNvSpPr txBox="1">
            <a:spLocks/>
          </p:cNvSpPr>
          <p:nvPr/>
        </p:nvSpPr>
        <p:spPr>
          <a:xfrm>
            <a:off x="539497" y="1027907"/>
            <a:ext cx="10515599" cy="544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Times New Roman" panose="02020603050405020304" pitchFamily="18" charset="0"/>
                <a:cs typeface="Times New Roman" panose="02020603050405020304" pitchFamily="18" charset="0"/>
              </a:rPr>
              <a:t>1.2. MÔ TẢ</a:t>
            </a:r>
          </a:p>
        </p:txBody>
      </p:sp>
      <p:sp>
        <p:nvSpPr>
          <p:cNvPr id="7" name="TextBox 6">
            <a:extLst>
              <a:ext uri="{FF2B5EF4-FFF2-40B4-BE49-F238E27FC236}">
                <a16:creationId xmlns:a16="http://schemas.microsoft.com/office/drawing/2014/main" id="{EB2B0045-168E-2988-6318-6D18007BFDA1}"/>
              </a:ext>
            </a:extLst>
          </p:cNvPr>
          <p:cNvSpPr txBox="1"/>
          <p:nvPr/>
        </p:nvSpPr>
        <p:spPr>
          <a:xfrm>
            <a:off x="1136903" y="1572127"/>
            <a:ext cx="10933177" cy="4016741"/>
          </a:xfrm>
          <a:prstGeom prst="rect">
            <a:avLst/>
          </a:prstGeom>
          <a:noFill/>
        </p:spPr>
        <p:txBody>
          <a:bodyPr wrap="square">
            <a:spAutoFit/>
          </a:bodyPr>
          <a:lstStyle/>
          <a:p>
            <a:pPr marR="0" lvl="0" algn="just">
              <a:lnSpc>
                <a:spcPct val="115000"/>
              </a:lnSpc>
              <a:spcBef>
                <a:spcPts val="0"/>
              </a:spcBef>
              <a:spcAft>
                <a:spcPts val="0"/>
              </a:spcAft>
            </a:pP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Ý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tưởng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khả</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hay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trở</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ở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nay hay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0" indent="398463" algn="just">
              <a:lnSpc>
                <a:spcPct val="115000"/>
              </a:lnSpc>
              <a:spcBef>
                <a:spcPts val="0"/>
              </a:spcBef>
              <a:spcAft>
                <a:spcPts val="0"/>
              </a:spcAft>
            </a:pP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thay</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mọi</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cuộc</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sống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ngày</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vận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kinh</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cửa</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mỗi</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ngày</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tiếp</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rất</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ghé</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mua</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sắm</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vì</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rất</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lâu</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khó</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kiểm</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soát</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tiết</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kiệm</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giảm</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tối</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đa</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áp</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lực</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4174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DB4774-C5ED-1774-785F-41B10D69D811}"/>
              </a:ext>
            </a:extLst>
          </p:cNvPr>
          <p:cNvSpPr txBox="1">
            <a:spLocks/>
          </p:cNvSpPr>
          <p:nvPr/>
        </p:nvSpPr>
        <p:spPr>
          <a:xfrm>
            <a:off x="85066" y="163120"/>
            <a:ext cx="10515600" cy="662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1. TRÌNH BÀY Ý TƯỞNG</a:t>
            </a:r>
          </a:p>
        </p:txBody>
      </p:sp>
      <p:sp>
        <p:nvSpPr>
          <p:cNvPr id="6" name="Title 4">
            <a:extLst>
              <a:ext uri="{FF2B5EF4-FFF2-40B4-BE49-F238E27FC236}">
                <a16:creationId xmlns:a16="http://schemas.microsoft.com/office/drawing/2014/main" id="{E03C9B85-4839-C0B3-4E54-00170E0E6BB1}"/>
              </a:ext>
            </a:extLst>
          </p:cNvPr>
          <p:cNvSpPr txBox="1">
            <a:spLocks/>
          </p:cNvSpPr>
          <p:nvPr/>
        </p:nvSpPr>
        <p:spPr>
          <a:xfrm>
            <a:off x="85068" y="825901"/>
            <a:ext cx="6010932" cy="544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Times New Roman" panose="02020603050405020304" pitchFamily="18" charset="0"/>
                <a:cs typeface="Times New Roman" panose="02020603050405020304" pitchFamily="18" charset="0"/>
              </a:rPr>
              <a:t>1.2. THỊ TRƯỜNG MỤC TIÊU</a:t>
            </a:r>
          </a:p>
        </p:txBody>
      </p:sp>
      <p:sp>
        <p:nvSpPr>
          <p:cNvPr id="8" name="TextBox 7">
            <a:extLst>
              <a:ext uri="{FF2B5EF4-FFF2-40B4-BE49-F238E27FC236}">
                <a16:creationId xmlns:a16="http://schemas.microsoft.com/office/drawing/2014/main" id="{A28D5636-D758-0C4B-8315-416CA12B6B20}"/>
              </a:ext>
            </a:extLst>
          </p:cNvPr>
          <p:cNvSpPr txBox="1"/>
          <p:nvPr/>
        </p:nvSpPr>
        <p:spPr>
          <a:xfrm>
            <a:off x="85066" y="1406316"/>
            <a:ext cx="12107488" cy="556434"/>
          </a:xfrm>
          <a:prstGeom prst="rect">
            <a:avLst/>
          </a:prstGeom>
          <a:noFill/>
        </p:spPr>
        <p:txBody>
          <a:bodyPr wrap="square">
            <a:spAutoFit/>
          </a:bodyPr>
          <a:lstStyle/>
          <a:p>
            <a:pPr marL="342900" marR="0" lvl="0" indent="-342900" algn="just">
              <a:lnSpc>
                <a:spcPct val="115000"/>
              </a:lnSpc>
              <a:spcBef>
                <a:spcPts val="0"/>
              </a:spcBef>
              <a:spcAft>
                <a:spcPts val="0"/>
              </a:spcAft>
              <a:buFont typeface="Wingdings" panose="05000000000000000000" pitchFamily="2" charset="2"/>
              <a:buChar char=""/>
            </a:pP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nghiệp</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cửa</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mọi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dàng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AF3E4C8-58F0-333B-8A0A-5DC205B3035F}"/>
              </a:ext>
            </a:extLst>
          </p:cNvPr>
          <p:cNvSpPr txBox="1"/>
          <p:nvPr/>
        </p:nvSpPr>
        <p:spPr>
          <a:xfrm>
            <a:off x="85066" y="1998946"/>
            <a:ext cx="7812025" cy="4512261"/>
          </a:xfrm>
          <a:prstGeom prst="rect">
            <a:avLst/>
          </a:prstGeom>
          <a:noFill/>
        </p:spPr>
        <p:txBody>
          <a:bodyPr wrap="square">
            <a:spAutoFit/>
          </a:bodyPr>
          <a:lstStyle/>
          <a:p>
            <a:pPr marL="342900" marR="0" lvl="0" indent="-342900" algn="just">
              <a:lnSpc>
                <a:spcPct val="115000"/>
              </a:lnSpc>
              <a:spcBef>
                <a:spcPts val="0"/>
              </a:spcBef>
              <a:spcAft>
                <a:spcPts val="0"/>
              </a:spcAft>
              <a:buFont typeface="Wingdings" panose="05000000000000000000" pitchFamily="2" charset="2"/>
              <a:buChar char=""/>
            </a:pP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tế</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nghiệp</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cửa</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loại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làm</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tại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cửa</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phòng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lương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thấp</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giám</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sát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tại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trung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tâm</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thương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mại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hay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bị</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Theo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ghi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lương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thấp</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nhất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 </a:t>
            </a:r>
            <a:r>
              <a:rPr lang="en-US" sz="2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triệu</a:t>
            </a:r>
            <a:r>
              <a:rPr lang="en-US" sz="2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tháng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nhưng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rất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ít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vậy</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191C1172-A807-6639-60F9-58B00BEDF453}"/>
              </a:ext>
            </a:extLst>
          </p:cNvPr>
          <p:cNvPicPr>
            <a:picLocks noChangeAspect="1"/>
          </p:cNvPicPr>
          <p:nvPr/>
        </p:nvPicPr>
        <p:blipFill>
          <a:blip r:embed="rId2"/>
          <a:stretch>
            <a:fillRect/>
          </a:stretch>
        </p:blipFill>
        <p:spPr>
          <a:xfrm>
            <a:off x="7897091" y="2681028"/>
            <a:ext cx="4695825" cy="3524250"/>
          </a:xfrm>
          <a:prstGeom prst="rect">
            <a:avLst/>
          </a:prstGeom>
        </p:spPr>
      </p:pic>
    </p:spTree>
    <p:extLst>
      <p:ext uri="{BB962C8B-B14F-4D97-AF65-F5344CB8AC3E}">
        <p14:creationId xmlns:p14="http://schemas.microsoft.com/office/powerpoint/2010/main" val="298572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E32AC4C-6B81-B34D-ADCE-3DD9EFE07A0D}"/>
              </a:ext>
            </a:extLst>
          </p:cNvPr>
          <p:cNvSpPr txBox="1">
            <a:spLocks/>
          </p:cNvSpPr>
          <p:nvPr/>
        </p:nvSpPr>
        <p:spPr>
          <a:xfrm>
            <a:off x="85066" y="163120"/>
            <a:ext cx="10515600" cy="662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1. TRÌNH BÀY Ý TƯỞNG</a:t>
            </a:r>
          </a:p>
        </p:txBody>
      </p:sp>
      <p:sp>
        <p:nvSpPr>
          <p:cNvPr id="3" name="Title 4">
            <a:extLst>
              <a:ext uri="{FF2B5EF4-FFF2-40B4-BE49-F238E27FC236}">
                <a16:creationId xmlns:a16="http://schemas.microsoft.com/office/drawing/2014/main" id="{A7729E0C-A799-D525-1CFA-943E42695002}"/>
              </a:ext>
            </a:extLst>
          </p:cNvPr>
          <p:cNvSpPr txBox="1">
            <a:spLocks/>
          </p:cNvSpPr>
          <p:nvPr/>
        </p:nvSpPr>
        <p:spPr>
          <a:xfrm>
            <a:off x="85067" y="825901"/>
            <a:ext cx="9075557" cy="544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Times New Roman" panose="02020603050405020304" pitchFamily="18" charset="0"/>
                <a:cs typeface="Times New Roman" panose="02020603050405020304" pitchFamily="18" charset="0"/>
              </a:rPr>
              <a:t>1.4. NHU CẦU VỀ NGUỒN NHÂN LỰC</a:t>
            </a:r>
          </a:p>
        </p:txBody>
      </p:sp>
      <p:sp>
        <p:nvSpPr>
          <p:cNvPr id="5" name="TextBox 4">
            <a:extLst>
              <a:ext uri="{FF2B5EF4-FFF2-40B4-BE49-F238E27FC236}">
                <a16:creationId xmlns:a16="http://schemas.microsoft.com/office/drawing/2014/main" id="{D23A7EFC-2ECF-5788-94D9-2B329255576A}"/>
              </a:ext>
            </a:extLst>
          </p:cNvPr>
          <p:cNvSpPr txBox="1"/>
          <p:nvPr/>
        </p:nvSpPr>
        <p:spPr>
          <a:xfrm>
            <a:off x="6096000" y="1896914"/>
            <a:ext cx="6176356" cy="3064172"/>
          </a:xfrm>
          <a:prstGeom prst="rect">
            <a:avLst/>
          </a:prstGeom>
          <a:noFill/>
        </p:spPr>
        <p:txBody>
          <a:bodyPr wrap="square">
            <a:spAutoFit/>
          </a:bodyPr>
          <a:lstStyle/>
          <a:p>
            <a:pPr marL="457200" marR="0" indent="-457200" algn="just">
              <a:lnSpc>
                <a:spcPct val="115000"/>
              </a:lnSpc>
              <a:spcBef>
                <a:spcPts val="0"/>
              </a:spcBef>
              <a:spcAft>
                <a:spcPts val="0"/>
              </a:spcAft>
              <a:buFont typeface="Arial" panose="020B0604020202020204" pitchFamily="34" charset="0"/>
              <a:buChar char="•"/>
            </a:pP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Tài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tỷ</a:t>
            </a: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pPr marL="457200" marR="0" indent="-457200" algn="just">
              <a:lnSpc>
                <a:spcPct val="115000"/>
              </a:lnSpc>
              <a:spcBef>
                <a:spcPts val="0"/>
              </a:spcBef>
              <a:spcAft>
                <a:spcPts val="0"/>
              </a:spcAft>
              <a:buFont typeface="Arial" panose="020B0604020202020204" pitchFamily="34" charset="0"/>
              <a:buChar char="•"/>
            </a:pP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10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Tốt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ngành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kinh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marketing,</a:t>
            </a:r>
            <a:r>
              <a:rPr lang="en-US" sz="2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quản trị tài chính.</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marR="0" indent="-457200" algn="just">
              <a:lnSpc>
                <a:spcPct val="115000"/>
              </a:lnSpc>
              <a:spcBef>
                <a:spcPts val="0"/>
              </a:spcBef>
              <a:spcAft>
                <a:spcPts val="0"/>
              </a:spcAft>
              <a:buFont typeface="Arial" panose="020B0604020202020204" pitchFamily="34" charset="0"/>
              <a:buChar char="•"/>
            </a:pP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dành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pc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cấu</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tốt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cao</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A7D0495-CA55-668C-BC80-5D986C64526A}"/>
              </a:ext>
            </a:extLst>
          </p:cNvPr>
          <p:cNvPicPr>
            <a:picLocks noChangeAspect="1"/>
          </p:cNvPicPr>
          <p:nvPr/>
        </p:nvPicPr>
        <p:blipFill>
          <a:blip r:embed="rId2"/>
          <a:stretch>
            <a:fillRect/>
          </a:stretch>
        </p:blipFill>
        <p:spPr>
          <a:xfrm>
            <a:off x="-610144" y="2046543"/>
            <a:ext cx="6119262" cy="3439857"/>
          </a:xfrm>
          <a:prstGeom prst="rect">
            <a:avLst/>
          </a:prstGeom>
        </p:spPr>
      </p:pic>
    </p:spTree>
    <p:extLst>
      <p:ext uri="{BB962C8B-B14F-4D97-AF65-F5344CB8AC3E}">
        <p14:creationId xmlns:p14="http://schemas.microsoft.com/office/powerpoint/2010/main" val="1303911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57ED094-F611-2A8C-B446-42863FDE1558}"/>
              </a:ext>
            </a:extLst>
          </p:cNvPr>
          <p:cNvSpPr txBox="1">
            <a:spLocks/>
          </p:cNvSpPr>
          <p:nvPr/>
        </p:nvSpPr>
        <p:spPr>
          <a:xfrm>
            <a:off x="85066" y="163120"/>
            <a:ext cx="10515600" cy="662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1. TRÌNH BÀY Ý TƯỞNG</a:t>
            </a:r>
          </a:p>
        </p:txBody>
      </p:sp>
      <p:sp>
        <p:nvSpPr>
          <p:cNvPr id="3" name="Title 4">
            <a:extLst>
              <a:ext uri="{FF2B5EF4-FFF2-40B4-BE49-F238E27FC236}">
                <a16:creationId xmlns:a16="http://schemas.microsoft.com/office/drawing/2014/main" id="{CDC23768-FCFA-F342-A693-26B6C1BDFFA4}"/>
              </a:ext>
            </a:extLst>
          </p:cNvPr>
          <p:cNvSpPr txBox="1">
            <a:spLocks/>
          </p:cNvSpPr>
          <p:nvPr/>
        </p:nvSpPr>
        <p:spPr>
          <a:xfrm>
            <a:off x="85067" y="825901"/>
            <a:ext cx="6010933" cy="544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Times New Roman" panose="02020603050405020304" pitchFamily="18" charset="0"/>
                <a:cs typeface="Times New Roman" panose="02020603050405020304" pitchFamily="18" charset="0"/>
              </a:rPr>
              <a:t>1.5. CHIẾN LƯỢC THỰC HIỆN</a:t>
            </a:r>
          </a:p>
        </p:txBody>
      </p:sp>
      <p:sp>
        <p:nvSpPr>
          <p:cNvPr id="5" name="TextBox 4">
            <a:extLst>
              <a:ext uri="{FF2B5EF4-FFF2-40B4-BE49-F238E27FC236}">
                <a16:creationId xmlns:a16="http://schemas.microsoft.com/office/drawing/2014/main" id="{327655A1-A3CA-C4B4-211C-262482B476D4}"/>
              </a:ext>
            </a:extLst>
          </p:cNvPr>
          <p:cNvSpPr txBox="1"/>
          <p:nvPr/>
        </p:nvSpPr>
        <p:spPr>
          <a:xfrm>
            <a:off x="6389717" y="2424109"/>
            <a:ext cx="5802283" cy="2009781"/>
          </a:xfrm>
          <a:prstGeom prst="rect">
            <a:avLst/>
          </a:prstGeom>
          <a:noFill/>
        </p:spPr>
        <p:txBody>
          <a:bodyPr wrap="square">
            <a:spAutoFit/>
          </a:bodyPr>
          <a:lstStyle/>
          <a:p>
            <a:pPr marL="285750" marR="0" indent="-285750" algn="just">
              <a:lnSpc>
                <a:spcPct val="115000"/>
              </a:lnSpc>
              <a:spcBef>
                <a:spcPts val="0"/>
              </a:spcBef>
              <a:spcAft>
                <a:spcPts val="0"/>
              </a:spcAft>
              <a:buFont typeface="Arial" panose="020B0604020202020204" pitchFamily="34" charset="0"/>
              <a:buChar char="•"/>
            </a:pP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ý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tưởng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qua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kênh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 play,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web</a:t>
            </a:r>
            <a:endParaRPr lang="en-US" sz="2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E642EC1-8389-AB77-43F0-9EEC7ACEBD92}"/>
              </a:ext>
            </a:extLst>
          </p:cNvPr>
          <p:cNvPicPr>
            <a:picLocks noChangeAspect="1"/>
          </p:cNvPicPr>
          <p:nvPr/>
        </p:nvPicPr>
        <p:blipFill>
          <a:blip r:embed="rId2"/>
          <a:stretch>
            <a:fillRect/>
          </a:stretch>
        </p:blipFill>
        <p:spPr>
          <a:xfrm>
            <a:off x="581891" y="1893284"/>
            <a:ext cx="5802283" cy="4047838"/>
          </a:xfrm>
          <a:prstGeom prst="rect">
            <a:avLst/>
          </a:prstGeom>
        </p:spPr>
      </p:pic>
    </p:spTree>
    <p:extLst>
      <p:ext uri="{BB962C8B-B14F-4D97-AF65-F5344CB8AC3E}">
        <p14:creationId xmlns:p14="http://schemas.microsoft.com/office/powerpoint/2010/main" val="237730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E62EB14D-6E42-A7E7-53BC-71C98098687A}"/>
              </a:ext>
            </a:extLst>
          </p:cNvPr>
          <p:cNvSpPr txBox="1">
            <a:spLocks/>
          </p:cNvSpPr>
          <p:nvPr/>
        </p:nvSpPr>
        <p:spPr>
          <a:xfrm>
            <a:off x="85066" y="163120"/>
            <a:ext cx="10515600" cy="662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1. TRÌNH BÀY Ý TƯỞNG</a:t>
            </a:r>
          </a:p>
        </p:txBody>
      </p:sp>
      <p:sp>
        <p:nvSpPr>
          <p:cNvPr id="3" name="Title 4">
            <a:extLst>
              <a:ext uri="{FF2B5EF4-FFF2-40B4-BE49-F238E27FC236}">
                <a16:creationId xmlns:a16="http://schemas.microsoft.com/office/drawing/2014/main" id="{51F607B1-492B-CD70-7E2D-F6DDB53A7354}"/>
              </a:ext>
            </a:extLst>
          </p:cNvPr>
          <p:cNvSpPr txBox="1">
            <a:spLocks/>
          </p:cNvSpPr>
          <p:nvPr/>
        </p:nvSpPr>
        <p:spPr>
          <a:xfrm>
            <a:off x="85067" y="825901"/>
            <a:ext cx="4470308" cy="544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Times New Roman" panose="02020603050405020304" pitchFamily="18" charset="0"/>
                <a:cs typeface="Times New Roman" panose="02020603050405020304" pitchFamily="18" charset="0"/>
              </a:rPr>
              <a:t>1.6. QUẢN LÝ RỦI RO</a:t>
            </a:r>
          </a:p>
        </p:txBody>
      </p:sp>
      <p:sp>
        <p:nvSpPr>
          <p:cNvPr id="5" name="TextBox 4">
            <a:extLst>
              <a:ext uri="{FF2B5EF4-FFF2-40B4-BE49-F238E27FC236}">
                <a16:creationId xmlns:a16="http://schemas.microsoft.com/office/drawing/2014/main" id="{675102F7-902A-4AD4-1FD4-FCDFBDC0081F}"/>
              </a:ext>
            </a:extLst>
          </p:cNvPr>
          <p:cNvSpPr txBox="1"/>
          <p:nvPr/>
        </p:nvSpPr>
        <p:spPr>
          <a:xfrm>
            <a:off x="5868785" y="1474989"/>
            <a:ext cx="5818909" cy="5219891"/>
          </a:xfrm>
          <a:prstGeom prst="rect">
            <a:avLst/>
          </a:prstGeom>
          <a:noFill/>
        </p:spPr>
        <p:txBody>
          <a:bodyPr wrap="square">
            <a:spAutoFit/>
          </a:bodyPr>
          <a:lstStyle/>
          <a:p>
            <a:pPr marL="457200" marR="0" indent="-457200" algn="just">
              <a:lnSpc>
                <a:spcPct val="115000"/>
              </a:lnSpc>
              <a:spcBef>
                <a:spcPts val="0"/>
              </a:spcBef>
              <a:spcAft>
                <a:spcPts val="0"/>
              </a:spcAft>
              <a:buFontTx/>
              <a:buChar char="-"/>
            </a:pP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Ý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tưởng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gặp</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rủi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rủi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tài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rủi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rủi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rủi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fontAlgn="base">
              <a:lnSpc>
                <a:spcPct val="115000"/>
              </a:lnSpc>
              <a:spcBef>
                <a:spcPts val="0"/>
              </a:spcBef>
              <a:spcAft>
                <a:spcPts val="0"/>
              </a:spcAft>
              <a:buFont typeface="Wingdings" panose="05000000000000000000" pitchFamily="2" charset="2"/>
              <a:buChar char=""/>
            </a:pPr>
            <a:r>
              <a:rPr lang="vi-V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Ước lượng không chính xác</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fontAlgn="base">
              <a:spcBef>
                <a:spcPts val="0"/>
              </a:spcBef>
              <a:spcAft>
                <a:spcPts val="0"/>
              </a:spcAft>
              <a:buFont typeface="Wingdings" panose="05000000000000000000" pitchFamily="2" charset="2"/>
              <a:buChar char=""/>
            </a:pPr>
            <a:r>
              <a:rPr lang="vi-VN" sz="2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 thay đổi về phạm vi</a:t>
            </a:r>
            <a:endPar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fontAlgn="base">
              <a:spcBef>
                <a:spcPts val="0"/>
              </a:spcBef>
              <a:spcAft>
                <a:spcPts val="0"/>
              </a:spcAft>
              <a:buFont typeface="Wingdings" panose="05000000000000000000" pitchFamily="2" charset="2"/>
              <a:buChar char=""/>
            </a:pPr>
            <a:r>
              <a:rPr lang="vi-VN" sz="2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Tương tác của người dùng cuối</a:t>
            </a:r>
            <a:endPar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fontAlgn="base">
              <a:spcBef>
                <a:spcPts val="0"/>
              </a:spcBef>
              <a:spcAft>
                <a:spcPts val="0"/>
              </a:spcAft>
              <a:buFont typeface="Wingdings" panose="05000000000000000000" pitchFamily="2" charset="2"/>
              <a:buChar char=""/>
            </a:pPr>
            <a:r>
              <a:rPr lang="vi-VN" sz="2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Kỳ vọng của các bên liên quan</a:t>
            </a:r>
            <a:endPar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fontAlgn="base">
              <a:spcBef>
                <a:spcPts val="0"/>
              </a:spcBef>
              <a:spcAft>
                <a:spcPts val="0"/>
              </a:spcAft>
              <a:buFont typeface="Wingdings" panose="05000000000000000000" pitchFamily="2" charset="2"/>
              <a:buChar char=""/>
            </a:pPr>
            <a:r>
              <a:rPr lang="vi-VN" sz="2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Code chất lượng kém</a:t>
            </a:r>
            <a:endPar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fontAlgn="base">
              <a:spcBef>
                <a:spcPts val="0"/>
              </a:spcBef>
              <a:spcAft>
                <a:spcPts val="0"/>
              </a:spcAft>
              <a:buFont typeface="Wingdings" panose="05000000000000000000" pitchFamily="2" charset="2"/>
              <a:buChar char=""/>
            </a:pPr>
            <a:r>
              <a:rPr lang="vi-VN" sz="2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Năng suất kém</a:t>
            </a:r>
            <a:endPar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F314B875-288A-2FCF-8AD8-AAA669B1C6B4}"/>
              </a:ext>
            </a:extLst>
          </p:cNvPr>
          <p:cNvPicPr>
            <a:picLocks noChangeAspect="1"/>
          </p:cNvPicPr>
          <p:nvPr/>
        </p:nvPicPr>
        <p:blipFill>
          <a:blip r:embed="rId2"/>
          <a:stretch>
            <a:fillRect/>
          </a:stretch>
        </p:blipFill>
        <p:spPr>
          <a:xfrm>
            <a:off x="-914098" y="3168999"/>
            <a:ext cx="6090296" cy="4056611"/>
          </a:xfrm>
          <a:prstGeom prst="rect">
            <a:avLst/>
          </a:prstGeom>
        </p:spPr>
      </p:pic>
    </p:spTree>
    <p:extLst>
      <p:ext uri="{BB962C8B-B14F-4D97-AF65-F5344CB8AC3E}">
        <p14:creationId xmlns:p14="http://schemas.microsoft.com/office/powerpoint/2010/main" val="3008333797"/>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A449C04-64B3-4403-94B7-8D2284C38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{195AFFEA-7659-4C43-B866-1788F7AB074F}tf78504181_win32</Template>
  <TotalTime>228</TotalTime>
  <Words>2127</Words>
  <Application>Microsoft Office PowerPoint</Application>
  <PresentationFormat>Widescreen</PresentationFormat>
  <Paragraphs>222</Paragraphs>
  <Slides>32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-apple-system</vt:lpstr>
      <vt:lpstr>Arial</vt:lpstr>
      <vt:lpstr>Avenir Next LT Pro</vt:lpstr>
      <vt:lpstr>Calibri</vt:lpstr>
      <vt:lpstr>Courier New</vt:lpstr>
      <vt:lpstr>Times New Roman</vt:lpstr>
      <vt:lpstr>Tw Cen MT</vt:lpstr>
      <vt:lpstr>Wingdings</vt:lpstr>
      <vt:lpstr>ShapesVTI</vt:lpstr>
      <vt:lpstr>CTY XÂY DỰNG PHẦN MỀM BÁN HÀNG và QUẢN LÝ NHÂN SỰ</vt:lpstr>
      <vt:lpstr>Mục Lục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VẤN ĐỀ CẦN GIẢI QUYẾT</vt:lpstr>
      <vt:lpstr>3. GIẢI PHÁP</vt:lpstr>
      <vt:lpstr>4. PHÂN KHÚC KHÁCH HÀNG.</vt:lpstr>
      <vt:lpstr>5. GIÁ TRỊ CỐT LÕI</vt:lpstr>
      <vt:lpstr>6. KÊNH XÚC TIẾN</vt:lpstr>
      <vt:lpstr>7. NGUỒN THU NHẬP</vt:lpstr>
      <vt:lpstr>8. CHI PHÍ</vt:lpstr>
      <vt:lpstr>9. SỐ LIỆU CHÍNH</vt:lpstr>
      <vt:lpstr>10. LỢI THẾ CẠNH TRANH ĐỘC QUYỀN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dc:title>
  <dc:creator>Nguyễn Hữu</dc:creator>
  <cp:lastModifiedBy>Nguyễn Hữu Nghĩa</cp:lastModifiedBy>
  <cp:revision>144</cp:revision>
  <dcterms:created xsi:type="dcterms:W3CDTF">2023-01-14T02:41:54Z</dcterms:created>
  <dcterms:modified xsi:type="dcterms:W3CDTF">2023-03-23T15:59:37Z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